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2"/>
  </p:notesMasterIdLst>
  <p:sldIdLst>
    <p:sldId id="319" r:id="rId2"/>
    <p:sldId id="320" r:id="rId3"/>
    <p:sldId id="321" r:id="rId4"/>
    <p:sldId id="355" r:id="rId5"/>
    <p:sldId id="356" r:id="rId6"/>
    <p:sldId id="357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58" r:id="rId16"/>
    <p:sldId id="359" r:id="rId17"/>
    <p:sldId id="360" r:id="rId18"/>
    <p:sldId id="361" r:id="rId19"/>
    <p:sldId id="362" r:id="rId20"/>
    <p:sldId id="363" r:id="rId21"/>
    <p:sldId id="364" r:id="rId22"/>
    <p:sldId id="365" r:id="rId23"/>
    <p:sldId id="366" r:id="rId24"/>
    <p:sldId id="367" r:id="rId25"/>
    <p:sldId id="368" r:id="rId26"/>
    <p:sldId id="369" r:id="rId27"/>
    <p:sldId id="370" r:id="rId28"/>
    <p:sldId id="371" r:id="rId29"/>
    <p:sldId id="372" r:id="rId30"/>
    <p:sldId id="373" r:id="rId31"/>
    <p:sldId id="374" r:id="rId32"/>
    <p:sldId id="375" r:id="rId33"/>
    <p:sldId id="376" r:id="rId34"/>
    <p:sldId id="382" r:id="rId35"/>
    <p:sldId id="378" r:id="rId36"/>
    <p:sldId id="379" r:id="rId37"/>
    <p:sldId id="380" r:id="rId38"/>
    <p:sldId id="381" r:id="rId39"/>
    <p:sldId id="353" r:id="rId40"/>
    <p:sldId id="318" r:id="rId41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-3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3" name="Shape 18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0038863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F06A830-3DA3-4D97-ADD1-52D61B34B25D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2895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13"/>
          <p:cNvSpPr/>
          <p:nvPr/>
        </p:nvSpPr>
        <p:spPr>
          <a:xfrm>
            <a:off x="467543" y="1484783"/>
            <a:ext cx="8186193" cy="72009"/>
          </a:xfrm>
          <a:prstGeom prst="rect">
            <a:avLst/>
          </a:prstGeom>
          <a:solidFill>
            <a:schemeClr val="accent1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" name="Titeltext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28" name="Textebene 1…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40" y="242828"/>
            <a:ext cx="883000" cy="1147937"/>
          </a:xfrm>
          <a:prstGeom prst="rect">
            <a:avLst/>
          </a:prstGeom>
        </p:spPr>
      </p:pic>
      <p:grpSp>
        <p:nvGrpSpPr>
          <p:cNvPr id="16" name="Gruppieren 15"/>
          <p:cNvGrpSpPr/>
          <p:nvPr userDrawn="1"/>
        </p:nvGrpSpPr>
        <p:grpSpPr>
          <a:xfrm>
            <a:off x="467543" y="6271674"/>
            <a:ext cx="8219257" cy="586326"/>
            <a:chOff x="467543" y="6271674"/>
            <a:chExt cx="8219257" cy="586326"/>
          </a:xfrm>
        </p:grpSpPr>
        <p:sp>
          <p:nvSpPr>
            <p:cNvPr id="17" name="Textfeld 15"/>
            <p:cNvSpPr/>
            <p:nvPr/>
          </p:nvSpPr>
          <p:spPr>
            <a:xfrm>
              <a:off x="1979877" y="6396428"/>
              <a:ext cx="3168353" cy="26924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>
              <a:spAutoFit/>
            </a:bodyPr>
            <a:lstStyle>
              <a:lvl1pPr>
                <a:defRPr sz="1200"/>
              </a:lvl1pPr>
            </a:lstStyle>
            <a:p>
              <a:r>
                <a:t>Bearbeitung: Nina Steinhauer, Michael Gros</a:t>
              </a:r>
            </a:p>
          </p:txBody>
        </p:sp>
        <p:pic>
          <p:nvPicPr>
            <p:cNvPr id="18" name="Grafik 1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7217" y="6271674"/>
              <a:ext cx="1319583" cy="586326"/>
            </a:xfrm>
            <a:prstGeom prst="rect">
              <a:avLst/>
            </a:prstGeom>
          </p:spPr>
        </p:pic>
        <p:pic>
          <p:nvPicPr>
            <p:cNvPr id="19" name="Grafik 18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3" y="6396428"/>
              <a:ext cx="1479887" cy="246648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Rechteck 13"/>
          <p:cNvSpPr/>
          <p:nvPr/>
        </p:nvSpPr>
        <p:spPr>
          <a:xfrm>
            <a:off x="467543" y="1484783"/>
            <a:ext cx="8186193" cy="72009"/>
          </a:xfrm>
          <a:prstGeom prst="rect">
            <a:avLst/>
          </a:prstGeom>
          <a:solidFill>
            <a:schemeClr val="accent1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4" name="Titeltext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75" name="Textebene 1…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40" y="242828"/>
            <a:ext cx="883000" cy="1147937"/>
          </a:xfrm>
          <a:prstGeom prst="rect">
            <a:avLst/>
          </a:prstGeom>
        </p:spPr>
      </p:pic>
      <p:grpSp>
        <p:nvGrpSpPr>
          <p:cNvPr id="13" name="Gruppieren 12"/>
          <p:cNvGrpSpPr/>
          <p:nvPr userDrawn="1"/>
        </p:nvGrpSpPr>
        <p:grpSpPr>
          <a:xfrm>
            <a:off x="467543" y="6271674"/>
            <a:ext cx="8219257" cy="586326"/>
            <a:chOff x="467543" y="6271674"/>
            <a:chExt cx="8219257" cy="586326"/>
          </a:xfrm>
        </p:grpSpPr>
        <p:sp>
          <p:nvSpPr>
            <p:cNvPr id="14" name="Textfeld 15"/>
            <p:cNvSpPr/>
            <p:nvPr/>
          </p:nvSpPr>
          <p:spPr>
            <a:xfrm>
              <a:off x="1979877" y="6396428"/>
              <a:ext cx="3168353" cy="26924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>
              <a:spAutoFit/>
            </a:bodyPr>
            <a:lstStyle>
              <a:lvl1pPr>
                <a:defRPr sz="1200"/>
              </a:lvl1pPr>
            </a:lstStyle>
            <a:p>
              <a:r>
                <a:t>Bearbeitung: Nina Steinhauer, Michael Gros</a:t>
              </a:r>
            </a:p>
          </p:txBody>
        </p:sp>
        <p:pic>
          <p:nvPicPr>
            <p:cNvPr id="15" name="Grafik 14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7217" y="6271674"/>
              <a:ext cx="1319583" cy="586326"/>
            </a:xfrm>
            <a:prstGeom prst="rect">
              <a:avLst/>
            </a:prstGeom>
          </p:spPr>
        </p:pic>
        <p:pic>
          <p:nvPicPr>
            <p:cNvPr id="16" name="Grafik 15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3" y="6396428"/>
              <a:ext cx="1479887" cy="246648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A5D1CD-5B2F-4114-BAD5-AF336BD4F73D}" type="datetimeFigureOut">
              <a:rPr lang="de-DE" smtClean="0"/>
              <a:t>14.01.2019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88224" y="6381328"/>
            <a:ext cx="2133600" cy="365125"/>
          </a:xfrm>
          <a:prstGeom prst="rect">
            <a:avLst/>
          </a:prstGeom>
        </p:spPr>
        <p:txBody>
          <a:bodyPr/>
          <a:lstStyle/>
          <a:p>
            <a:fld id="{E1C0E45C-0CCF-4743-8A3A-5FD86F9EF80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2019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hteck 13"/>
          <p:cNvSpPr/>
          <p:nvPr/>
        </p:nvSpPr>
        <p:spPr>
          <a:xfrm>
            <a:off x="467543" y="1484783"/>
            <a:ext cx="8186193" cy="72009"/>
          </a:xfrm>
          <a:prstGeom prst="rect">
            <a:avLst/>
          </a:prstGeom>
          <a:solidFill>
            <a:schemeClr val="accent1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" name="Titeltext"/>
          <p:cNvSpPr>
            <a:spLocks noGrp="1"/>
          </p:cNvSpPr>
          <p:nvPr>
            <p:ph type="title"/>
          </p:nvPr>
        </p:nvSpPr>
        <p:spPr>
          <a:xfrm>
            <a:off x="465304" y="692695"/>
            <a:ext cx="5698976" cy="792089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44" name="Textebene 1…"/>
          <p:cNvSpPr>
            <a:spLocks noGrp="1"/>
          </p:cNvSpPr>
          <p:nvPr>
            <p:ph type="body" idx="1"/>
          </p:nvPr>
        </p:nvSpPr>
        <p:spPr>
          <a:xfrm>
            <a:off x="457200" y="1700808"/>
            <a:ext cx="8229600" cy="4425356"/>
          </a:xfrm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5" name="Rechteck 8"/>
          <p:cNvSpPr/>
          <p:nvPr/>
        </p:nvSpPr>
        <p:spPr>
          <a:xfrm>
            <a:off x="467543" y="1484783"/>
            <a:ext cx="8186193" cy="72009"/>
          </a:xfrm>
          <a:prstGeom prst="rect">
            <a:avLst/>
          </a:prstGeom>
          <a:solidFill>
            <a:schemeClr val="accent1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40" y="242828"/>
            <a:ext cx="883000" cy="1147937"/>
          </a:xfrm>
          <a:prstGeom prst="rect">
            <a:avLst/>
          </a:prstGeom>
        </p:spPr>
      </p:pic>
      <p:grpSp>
        <p:nvGrpSpPr>
          <p:cNvPr id="14" name="Gruppieren 13"/>
          <p:cNvGrpSpPr/>
          <p:nvPr userDrawn="1"/>
        </p:nvGrpSpPr>
        <p:grpSpPr>
          <a:xfrm>
            <a:off x="467543" y="6271674"/>
            <a:ext cx="8219257" cy="586326"/>
            <a:chOff x="467543" y="6271674"/>
            <a:chExt cx="8219257" cy="586326"/>
          </a:xfrm>
        </p:grpSpPr>
        <p:sp>
          <p:nvSpPr>
            <p:cNvPr id="15" name="Textfeld 15"/>
            <p:cNvSpPr/>
            <p:nvPr/>
          </p:nvSpPr>
          <p:spPr>
            <a:xfrm>
              <a:off x="1979877" y="6396428"/>
              <a:ext cx="3168353" cy="26924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>
              <a:spAutoFit/>
            </a:bodyPr>
            <a:lstStyle>
              <a:lvl1pPr>
                <a:defRPr sz="1200"/>
              </a:lvl1pPr>
            </a:lstStyle>
            <a:p>
              <a:r>
                <a:t>Bearbeitung: Nina Steinhauer, Michael Gros</a:t>
              </a:r>
            </a:p>
          </p:txBody>
        </p:sp>
        <p:pic>
          <p:nvPicPr>
            <p:cNvPr id="16" name="Grafik 1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7217" y="6271674"/>
              <a:ext cx="1319583" cy="586326"/>
            </a:xfrm>
            <a:prstGeom prst="rect">
              <a:avLst/>
            </a:prstGeom>
          </p:spPr>
        </p:pic>
        <p:pic>
          <p:nvPicPr>
            <p:cNvPr id="17" name="Grafik 16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3" y="6396428"/>
              <a:ext cx="1479887" cy="246648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hteck 13"/>
          <p:cNvSpPr/>
          <p:nvPr/>
        </p:nvSpPr>
        <p:spPr>
          <a:xfrm>
            <a:off x="467543" y="1484783"/>
            <a:ext cx="8186193" cy="72009"/>
          </a:xfrm>
          <a:prstGeom prst="rect">
            <a:avLst/>
          </a:prstGeom>
          <a:solidFill>
            <a:schemeClr val="accent1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0" name="Titeltext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b="1" cap="all"/>
            </a:lvl1pPr>
          </a:lstStyle>
          <a:p>
            <a:r>
              <a:t>Titeltext</a:t>
            </a:r>
          </a:p>
        </p:txBody>
      </p:sp>
      <p:sp>
        <p:nvSpPr>
          <p:cNvPr id="61" name="Textebene 1…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40" y="242828"/>
            <a:ext cx="883000" cy="114793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hteck 13"/>
          <p:cNvSpPr/>
          <p:nvPr/>
        </p:nvSpPr>
        <p:spPr>
          <a:xfrm>
            <a:off x="467543" y="1484783"/>
            <a:ext cx="8186193" cy="72009"/>
          </a:xfrm>
          <a:prstGeom prst="rect">
            <a:avLst/>
          </a:prstGeom>
          <a:solidFill>
            <a:schemeClr val="accent1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6" name="Titeltext"/>
          <p:cNvSpPr>
            <a:spLocks noGrp="1"/>
          </p:cNvSpPr>
          <p:nvPr>
            <p:ph type="title"/>
          </p:nvPr>
        </p:nvSpPr>
        <p:spPr>
          <a:xfrm>
            <a:off x="465304" y="692695"/>
            <a:ext cx="5698976" cy="792089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77" name="Textebene 1…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467543" y="6271674"/>
            <a:ext cx="8219257" cy="586326"/>
            <a:chOff x="467543" y="6271674"/>
            <a:chExt cx="8219257" cy="586326"/>
          </a:xfrm>
        </p:grpSpPr>
        <p:sp>
          <p:nvSpPr>
            <p:cNvPr id="13" name="Textfeld 15"/>
            <p:cNvSpPr/>
            <p:nvPr/>
          </p:nvSpPr>
          <p:spPr>
            <a:xfrm>
              <a:off x="1979877" y="6396428"/>
              <a:ext cx="3168353" cy="26924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>
              <a:spAutoFit/>
            </a:bodyPr>
            <a:lstStyle>
              <a:lvl1pPr>
                <a:defRPr sz="1200"/>
              </a:lvl1pPr>
            </a:lstStyle>
            <a:p>
              <a:r>
                <a:t>Bearbeitung: Nina Steinhauer, Michael Gros</a:t>
              </a:r>
            </a:p>
          </p:txBody>
        </p:sp>
        <p:pic>
          <p:nvPicPr>
            <p:cNvPr id="14" name="Grafik 1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7217" y="6271674"/>
              <a:ext cx="1319583" cy="586326"/>
            </a:xfrm>
            <a:prstGeom prst="rect">
              <a:avLst/>
            </a:prstGeom>
          </p:spPr>
        </p:pic>
        <p:pic>
          <p:nvPicPr>
            <p:cNvPr id="15" name="Grafik 14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3" y="6396428"/>
              <a:ext cx="1479887" cy="246648"/>
            </a:xfrm>
            <a:prstGeom prst="rect">
              <a:avLst/>
            </a:prstGeom>
          </p:spPr>
        </p:pic>
      </p:grp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40" y="242828"/>
            <a:ext cx="883000" cy="114793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hteck 13"/>
          <p:cNvSpPr/>
          <p:nvPr/>
        </p:nvSpPr>
        <p:spPr>
          <a:xfrm>
            <a:off x="467543" y="1484783"/>
            <a:ext cx="8186193" cy="72009"/>
          </a:xfrm>
          <a:prstGeom prst="rect">
            <a:avLst/>
          </a:prstGeom>
          <a:solidFill>
            <a:schemeClr val="accent1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2" name="Titeltext"/>
          <p:cNvSpPr>
            <a:spLocks noGrp="1"/>
          </p:cNvSpPr>
          <p:nvPr>
            <p:ph type="title"/>
          </p:nvPr>
        </p:nvSpPr>
        <p:spPr>
          <a:xfrm>
            <a:off x="465304" y="692695"/>
            <a:ext cx="5698976" cy="792089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93" name="Textebene 1…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94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grpSp>
        <p:nvGrpSpPr>
          <p:cNvPr id="13" name="Gruppieren 12"/>
          <p:cNvGrpSpPr/>
          <p:nvPr userDrawn="1"/>
        </p:nvGrpSpPr>
        <p:grpSpPr>
          <a:xfrm>
            <a:off x="467543" y="6271674"/>
            <a:ext cx="8219257" cy="586326"/>
            <a:chOff x="467543" y="6271674"/>
            <a:chExt cx="8219257" cy="586326"/>
          </a:xfrm>
        </p:grpSpPr>
        <p:sp>
          <p:nvSpPr>
            <p:cNvPr id="14" name="Textfeld 15"/>
            <p:cNvSpPr/>
            <p:nvPr/>
          </p:nvSpPr>
          <p:spPr>
            <a:xfrm>
              <a:off x="1979877" y="6396428"/>
              <a:ext cx="3168353" cy="26924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>
              <a:spAutoFit/>
            </a:bodyPr>
            <a:lstStyle>
              <a:lvl1pPr>
                <a:defRPr sz="1200"/>
              </a:lvl1pPr>
            </a:lstStyle>
            <a:p>
              <a:r>
                <a:t>Bearbeitung: Nina Steinhauer, Michael Gros</a:t>
              </a:r>
            </a:p>
          </p:txBody>
        </p:sp>
        <p:pic>
          <p:nvPicPr>
            <p:cNvPr id="15" name="Grafik 1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7217" y="6271674"/>
              <a:ext cx="1319583" cy="586326"/>
            </a:xfrm>
            <a:prstGeom prst="rect">
              <a:avLst/>
            </a:prstGeom>
          </p:spPr>
        </p:pic>
        <p:pic>
          <p:nvPicPr>
            <p:cNvPr id="16" name="Grafik 1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3" y="6396428"/>
              <a:ext cx="1479887" cy="246648"/>
            </a:xfrm>
            <a:prstGeom prst="rect">
              <a:avLst/>
            </a:prstGeom>
          </p:spPr>
        </p:pic>
      </p:grpSp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40" y="242828"/>
            <a:ext cx="883000" cy="114793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iteltext"/>
          <p:cNvSpPr>
            <a:spLocks noGrp="1"/>
          </p:cNvSpPr>
          <p:nvPr>
            <p:ph type="title"/>
          </p:nvPr>
        </p:nvSpPr>
        <p:spPr>
          <a:xfrm>
            <a:off x="465304" y="692695"/>
            <a:ext cx="5698976" cy="792089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Foliennummer"/>
          <p:cNvSpPr>
            <a:spLocks noGrp="1"/>
          </p:cNvSpPr>
          <p:nvPr>
            <p:ph type="sldNum" sz="quarter" idx="2"/>
          </p:nvPr>
        </p:nvSpPr>
        <p:spPr>
          <a:xfrm>
            <a:off x="6588224" y="6381327"/>
            <a:ext cx="343903" cy="3581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hteck 13"/>
          <p:cNvSpPr/>
          <p:nvPr/>
        </p:nvSpPr>
        <p:spPr>
          <a:xfrm>
            <a:off x="467543" y="1484783"/>
            <a:ext cx="8186193" cy="72009"/>
          </a:xfrm>
          <a:prstGeom prst="rect">
            <a:avLst/>
          </a:prstGeom>
          <a:solidFill>
            <a:schemeClr val="accent1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4" name="Titeltext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>
              <a:defRPr sz="2000" b="1"/>
            </a:lvl1pPr>
          </a:lstStyle>
          <a:p>
            <a:r>
              <a:t>Titeltext</a:t>
            </a:r>
          </a:p>
        </p:txBody>
      </p:sp>
      <p:sp>
        <p:nvSpPr>
          <p:cNvPr id="125" name="Textebene 1…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26" name="Textplatzhalter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grpSp>
        <p:nvGrpSpPr>
          <p:cNvPr id="13" name="Gruppieren 12"/>
          <p:cNvGrpSpPr/>
          <p:nvPr userDrawn="1"/>
        </p:nvGrpSpPr>
        <p:grpSpPr>
          <a:xfrm>
            <a:off x="467543" y="6271674"/>
            <a:ext cx="8219257" cy="586326"/>
            <a:chOff x="467543" y="6271674"/>
            <a:chExt cx="8219257" cy="586326"/>
          </a:xfrm>
        </p:grpSpPr>
        <p:sp>
          <p:nvSpPr>
            <p:cNvPr id="14" name="Textfeld 15"/>
            <p:cNvSpPr/>
            <p:nvPr/>
          </p:nvSpPr>
          <p:spPr>
            <a:xfrm>
              <a:off x="1979877" y="6396428"/>
              <a:ext cx="3168353" cy="26924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>
              <a:spAutoFit/>
            </a:bodyPr>
            <a:lstStyle>
              <a:lvl1pPr>
                <a:defRPr sz="1200"/>
              </a:lvl1pPr>
            </a:lstStyle>
            <a:p>
              <a:r>
                <a:t>Bearbeitung: Nina Steinhauer, Michael Gros</a:t>
              </a:r>
            </a:p>
          </p:txBody>
        </p:sp>
        <p:pic>
          <p:nvPicPr>
            <p:cNvPr id="15" name="Grafik 1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7217" y="6271674"/>
              <a:ext cx="1319583" cy="586326"/>
            </a:xfrm>
            <a:prstGeom prst="rect">
              <a:avLst/>
            </a:prstGeom>
          </p:spPr>
        </p:pic>
        <p:pic>
          <p:nvPicPr>
            <p:cNvPr id="16" name="Grafik 1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3" y="6396428"/>
              <a:ext cx="1479887" cy="246648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hteck 13"/>
          <p:cNvSpPr/>
          <p:nvPr/>
        </p:nvSpPr>
        <p:spPr>
          <a:xfrm>
            <a:off x="467543" y="1484783"/>
            <a:ext cx="8186193" cy="72009"/>
          </a:xfrm>
          <a:prstGeom prst="rect">
            <a:avLst/>
          </a:prstGeom>
          <a:solidFill>
            <a:schemeClr val="accent1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8" name="Titeltext"/>
          <p:cNvSpPr>
            <a:spLocks noGrp="1"/>
          </p:cNvSpPr>
          <p:nvPr>
            <p:ph type="title"/>
          </p:nvPr>
        </p:nvSpPr>
        <p:spPr>
          <a:xfrm>
            <a:off x="465304" y="692695"/>
            <a:ext cx="5698976" cy="792089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59" name="Textebene 1…"/>
          <p:cNvSpPr>
            <a:spLocks noGrp="1"/>
          </p:cNvSpPr>
          <p:nvPr>
            <p:ph type="body" idx="1"/>
          </p:nvPr>
        </p:nvSpPr>
        <p:spPr>
          <a:xfrm>
            <a:off x="457200" y="1700808"/>
            <a:ext cx="8229600" cy="4425356"/>
          </a:xfrm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40" y="242828"/>
            <a:ext cx="883000" cy="1147937"/>
          </a:xfrm>
          <a:prstGeom prst="rect">
            <a:avLst/>
          </a:prstGeom>
        </p:spPr>
      </p:pic>
      <p:grpSp>
        <p:nvGrpSpPr>
          <p:cNvPr id="13" name="Gruppieren 12"/>
          <p:cNvGrpSpPr/>
          <p:nvPr userDrawn="1"/>
        </p:nvGrpSpPr>
        <p:grpSpPr>
          <a:xfrm>
            <a:off x="467543" y="6271674"/>
            <a:ext cx="8219257" cy="586326"/>
            <a:chOff x="467543" y="6271674"/>
            <a:chExt cx="8219257" cy="586326"/>
          </a:xfrm>
        </p:grpSpPr>
        <p:sp>
          <p:nvSpPr>
            <p:cNvPr id="14" name="Textfeld 15"/>
            <p:cNvSpPr/>
            <p:nvPr/>
          </p:nvSpPr>
          <p:spPr>
            <a:xfrm>
              <a:off x="1979877" y="6396428"/>
              <a:ext cx="3168353" cy="26924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>
              <a:spAutoFit/>
            </a:bodyPr>
            <a:lstStyle>
              <a:lvl1pPr>
                <a:defRPr sz="1200"/>
              </a:lvl1pPr>
            </a:lstStyle>
            <a:p>
              <a:r>
                <a:t>Bearbeitung: Nina Steinhauer, Michael Gros</a:t>
              </a:r>
            </a:p>
          </p:txBody>
        </p:sp>
        <p:pic>
          <p:nvPicPr>
            <p:cNvPr id="15" name="Grafik 14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7217" y="6271674"/>
              <a:ext cx="1319583" cy="586326"/>
            </a:xfrm>
            <a:prstGeom prst="rect">
              <a:avLst/>
            </a:prstGeom>
          </p:spPr>
        </p:pic>
        <p:pic>
          <p:nvPicPr>
            <p:cNvPr id="16" name="Grafik 15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3" y="6396428"/>
              <a:ext cx="1479887" cy="246648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13"/>
          <p:cNvSpPr/>
          <p:nvPr/>
        </p:nvSpPr>
        <p:spPr>
          <a:xfrm>
            <a:off x="467543" y="1484783"/>
            <a:ext cx="8186193" cy="72009"/>
          </a:xfrm>
          <a:prstGeom prst="rect">
            <a:avLst/>
          </a:prstGeom>
          <a:solidFill>
            <a:schemeClr val="accent1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" name="Titeltext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Titeltext</a:t>
            </a:r>
          </a:p>
        </p:txBody>
      </p:sp>
      <p:sp>
        <p:nvSpPr>
          <p:cNvPr id="12" name="Textebene 1…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grpSp>
        <p:nvGrpSpPr>
          <p:cNvPr id="17" name="Gruppieren 16"/>
          <p:cNvGrpSpPr/>
          <p:nvPr userDrawn="1"/>
        </p:nvGrpSpPr>
        <p:grpSpPr>
          <a:xfrm>
            <a:off x="467543" y="6271674"/>
            <a:ext cx="8219257" cy="586326"/>
            <a:chOff x="467543" y="6271674"/>
            <a:chExt cx="8219257" cy="586326"/>
          </a:xfrm>
        </p:grpSpPr>
        <p:sp>
          <p:nvSpPr>
            <p:cNvPr id="8" name="Textfeld 15"/>
            <p:cNvSpPr/>
            <p:nvPr/>
          </p:nvSpPr>
          <p:spPr>
            <a:xfrm>
              <a:off x="1979877" y="6396428"/>
              <a:ext cx="3168353" cy="26924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>
              <a:spAutoFit/>
            </a:bodyPr>
            <a:lstStyle>
              <a:lvl1pPr>
                <a:defRPr sz="1200"/>
              </a:lvl1pPr>
            </a:lstStyle>
            <a:p>
              <a:r>
                <a:t>Bearbeitung: Nina Steinhauer, Michael Gros</a:t>
              </a:r>
            </a:p>
          </p:txBody>
        </p:sp>
        <p:pic>
          <p:nvPicPr>
            <p:cNvPr id="14" name="Grafik 13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7217" y="6271674"/>
              <a:ext cx="1319583" cy="586326"/>
            </a:xfrm>
            <a:prstGeom prst="rect">
              <a:avLst/>
            </a:prstGeom>
          </p:spPr>
        </p:pic>
        <p:pic>
          <p:nvPicPr>
            <p:cNvPr id="15" name="Grafik 14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3" y="6396428"/>
              <a:ext cx="1479887" cy="246648"/>
            </a:xfrm>
            <a:prstGeom prst="rect">
              <a:avLst/>
            </a:prstGeom>
          </p:spPr>
        </p:pic>
      </p:grp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40" y="242828"/>
            <a:ext cx="883000" cy="11479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60" r:id="rId11"/>
  </p:sldLayoutIdLst>
  <p:transition spd="med"/>
  <p:timing>
    <p:tnLst>
      <p:par>
        <p:cTn id="1" dur="indefinite" restart="never" nodeType="tmRoot"/>
      </p:par>
    </p:tnLst>
  </p:timing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derblog.e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derblog.e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derblog.e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offee_break_(3457656569).jp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derblog.e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derblog.e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derblog.e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derblog.e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freestockphotos.biz/stockphoto/15335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derblog.e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 err="1" smtClean="0"/>
              <a:t>IDeRBlog</a:t>
            </a:r>
            <a:r>
              <a:rPr lang="de-DE" dirty="0" smtClean="0"/>
              <a:t> ii</a:t>
            </a:r>
            <a:endParaRPr lang="de-D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Schreibst du noch </a:t>
            </a:r>
          </a:p>
          <a:p>
            <a:r>
              <a:rPr lang="de-DE" smtClean="0"/>
              <a:t>oder bloggst </a:t>
            </a:r>
            <a:r>
              <a:rPr lang="de-DE" dirty="0" smtClean="0"/>
              <a:t>du schon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24323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Warum bloggen?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Motivation der Schüler nutzen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Chance für Schüler, andere Zugänge zum Schreiben zu benutzen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de-DE" dirty="0"/>
              <a:t>Intensivierung durch Individualisierung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15686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Warum bloggen?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Motivation der Schüler nutzen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Chance für Schüler, andere Zugänge zum Schreiben zu benutzen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Intensivierung durch Individualisierung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de-DE" dirty="0"/>
              <a:t>Aufbau von Medienkompetenz (Passwort, Was schreibe ich im Internet? ....)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55492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Warum bloggen?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Motivation der Schüler nutzen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Chance für Schüler, andere Zugänge zum Schreiben zu benutzen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Intensivierung durch Individualisierung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Aufbau von Medienkompetenz (Passwort, Was schreibe ich im Internet? ....)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de-DE" dirty="0"/>
              <a:t>Texte erstellen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72438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Warum bloggen?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Motivation der Schüler nutzen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Chance für Schüler, andere Zugänge zum Schreiben zu benutzen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Intensivierung durch Individualisierung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Aufbau von Medienkompetenz (Passwort, Was schreibe ich im Internet? ....)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Texte erstellen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de-DE" dirty="0"/>
              <a:t>Lesen und kommentieren ....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9175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Warum bloggen?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Motivation der Schüler nutzen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Chance für Schüler, andere Zugänge zum Schreiben zu benutzen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Intensivierung durch Individualisierung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Aufbau von Medienkompetenz (Passwort, Was schreibe ich im Internet? ....)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Texte erstellen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Lesen und kommentieren ....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de-DE" dirty="0"/>
              <a:t>Einbeziehung der Eltern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69619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Vorstellung IDeRBlog</a:t>
            </a:r>
            <a:endParaRPr lang="de-DE" dirty="0"/>
          </a:p>
        </p:txBody>
      </p:sp>
      <p:pic>
        <p:nvPicPr>
          <p:cNvPr id="4" name="Picture 8" descr="C:\Users\Nina\Desktop\Iderblog Screesho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50" y="1772816"/>
            <a:ext cx="4198959" cy="295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nhaltsplatzhalt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685171"/>
            <a:ext cx="2893023" cy="4425950"/>
          </a:xfr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943" y="1628802"/>
            <a:ext cx="4566373" cy="339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2479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Ihr Auftrag</a:t>
            </a:r>
          </a:p>
        </p:txBody>
      </p:sp>
      <p:pic>
        <p:nvPicPr>
          <p:cNvPr id="4" name="Picture 8" descr="C:\Users\Nina\Desktop\Iderblog Screesho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1"/>
            <a:ext cx="4809875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508104" y="1628801"/>
            <a:ext cx="3168352" cy="313932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50800" dir="5400000" algn="ctr" rotWithShape="0">
              <a:schemeClr val="tx2">
                <a:lumMod val="60000"/>
                <a:lumOff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endParaRPr lang="de-DE" dirty="0"/>
          </a:p>
          <a:p>
            <a:r>
              <a:rPr lang="de-DE" sz="3600" dirty="0" smtClean="0"/>
              <a:t>Schreiben Sie einen kurzen Text über ihren Heimatort, </a:t>
            </a:r>
            <a:r>
              <a:rPr lang="de-DE" sz="3600" dirty="0" err="1" smtClean="0"/>
              <a:t>ca</a:t>
            </a:r>
            <a:r>
              <a:rPr lang="de-DE" sz="3600" dirty="0" smtClean="0"/>
              <a:t> 5 Sätze!</a:t>
            </a:r>
            <a:endParaRPr lang="de-DE" sz="3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943" y="1628802"/>
            <a:ext cx="5031700" cy="373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7963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43" y="1628802"/>
            <a:ext cx="3875759" cy="287880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Plattform Schreiben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016" y="3275389"/>
            <a:ext cx="4917878" cy="2606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lipse 3"/>
          <p:cNvSpPr/>
          <p:nvPr/>
        </p:nvSpPr>
        <p:spPr>
          <a:xfrm>
            <a:off x="563876" y="3789040"/>
            <a:ext cx="1296144" cy="64807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" name="Gerade Verbindung mit Pfeil 6"/>
          <p:cNvCxnSpPr/>
          <p:nvPr/>
        </p:nvCxnSpPr>
        <p:spPr>
          <a:xfrm>
            <a:off x="1860020" y="4437112"/>
            <a:ext cx="3360052" cy="108012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9486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Anmeldung	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12160" y="1988840"/>
            <a:ext cx="2674640" cy="4137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 smtClean="0"/>
              <a:t>Registrierung des Schülers durch den Lehrer</a:t>
            </a:r>
          </a:p>
          <a:p>
            <a:pPr marL="0" indent="0">
              <a:buNone/>
            </a:pP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 smtClean="0"/>
              <a:t>Anmeldung ohne personenbezogene Daten möglich</a:t>
            </a:r>
            <a:endParaRPr lang="de-DE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9" t="7058" r="10098" b="11934"/>
          <a:stretch/>
        </p:blipFill>
        <p:spPr bwMode="auto">
          <a:xfrm>
            <a:off x="467544" y="1916832"/>
            <a:ext cx="5418989" cy="386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69466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Menü Schüler</a:t>
            </a:r>
            <a:endParaRPr lang="de-DE" dirty="0"/>
          </a:p>
        </p:txBody>
      </p:sp>
      <p:pic>
        <p:nvPicPr>
          <p:cNvPr id="3075" name="Picture 3" descr="E:\Nina\IDERBLOG 2015-2017\Handbücher\Screenshots\übersicht schüle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2" t="10688" r="21248" b="10003"/>
          <a:stretch/>
        </p:blipFill>
        <p:spPr bwMode="auto">
          <a:xfrm>
            <a:off x="2627784" y="1700808"/>
            <a:ext cx="3552118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lipse 3"/>
          <p:cNvSpPr/>
          <p:nvPr/>
        </p:nvSpPr>
        <p:spPr>
          <a:xfrm>
            <a:off x="3245889" y="3768565"/>
            <a:ext cx="936104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4436079" y="1754814"/>
            <a:ext cx="1104261" cy="108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345777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Programm</a:t>
            </a:r>
            <a:endParaRPr lang="de-DE" dirty="0"/>
          </a:p>
        </p:txBody>
      </p:sp>
      <p:sp>
        <p:nvSpPr>
          <p:cNvPr id="9" name="Abgerundetes Rechteck 8"/>
          <p:cNvSpPr/>
          <p:nvPr/>
        </p:nvSpPr>
        <p:spPr>
          <a:xfrm>
            <a:off x="1763688" y="3628873"/>
            <a:ext cx="561662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1835696" y="3788858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solidFill>
                  <a:schemeClr val="bg1"/>
                </a:solidFill>
              </a:rPr>
              <a:t>Warum bloggen?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1" name="Abgerundetes Rechteck 10"/>
          <p:cNvSpPr/>
          <p:nvPr/>
        </p:nvSpPr>
        <p:spPr>
          <a:xfrm>
            <a:off x="1785684" y="4509120"/>
            <a:ext cx="561662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1857692" y="4684494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>
                <a:solidFill>
                  <a:schemeClr val="bg1"/>
                </a:solidFill>
              </a:rPr>
              <a:t>IDeRBlog</a:t>
            </a:r>
            <a:r>
              <a:rPr lang="de-DE" dirty="0" smtClean="0">
                <a:solidFill>
                  <a:schemeClr val="bg1"/>
                </a:solidFill>
              </a:rPr>
              <a:t> ii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1763688" y="2761764"/>
            <a:ext cx="561662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1835696" y="2937138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</a:rPr>
              <a:t>Relevanz von </a:t>
            </a:r>
            <a:r>
              <a:rPr lang="de-DE" sz="2000" dirty="0" smtClean="0">
                <a:solidFill>
                  <a:schemeClr val="bg1"/>
                </a:solidFill>
              </a:rPr>
              <a:t>Geschriebenem</a:t>
            </a:r>
            <a:endParaRPr lang="de-DE" sz="2000" dirty="0">
              <a:solidFill>
                <a:schemeClr val="bg1"/>
              </a:solidFill>
            </a:endParaRPr>
          </a:p>
          <a:p>
            <a:pPr algn="ctr"/>
            <a:endParaRPr lang="de-D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8611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Ihr Auftrag</a:t>
            </a:r>
            <a:endParaRPr lang="de-DE" dirty="0"/>
          </a:p>
        </p:txBody>
      </p:sp>
      <p:pic>
        <p:nvPicPr>
          <p:cNvPr id="4" name="Picture 8" descr="C:\Users\Nina\Desktop\Iderblog Screesho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1"/>
            <a:ext cx="4809875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508104" y="1628801"/>
            <a:ext cx="3168352" cy="304698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50800" dir="5400000" algn="ctr" rotWithShape="0">
              <a:schemeClr val="tx2">
                <a:lumMod val="60000"/>
                <a:lumOff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Melden Sie sich bei IDeRBlog auf der Schreibplattform an!</a:t>
            </a:r>
          </a:p>
          <a:p>
            <a:endParaRPr lang="de-DE" sz="2400" dirty="0" smtClean="0"/>
          </a:p>
          <a:p>
            <a:r>
              <a:rPr lang="de-DE" sz="2400" dirty="0" smtClean="0"/>
              <a:t>Schreiben Sie den Text mit Fehlern, kontrollieren Sie ihn und geben ihn ab!</a:t>
            </a:r>
            <a:endParaRPr lang="de-DE" sz="3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943" y="1628802"/>
            <a:ext cx="5031700" cy="373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7491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Anmeldedaten</a:t>
            </a:r>
            <a:endParaRPr lang="de-DE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161262"/>
              </p:ext>
            </p:extLst>
          </p:nvPr>
        </p:nvGraphicFramePr>
        <p:xfrm>
          <a:off x="3487866" y="1700211"/>
          <a:ext cx="3748430" cy="40330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4215"/>
                <a:gridCol w="1874215"/>
              </a:tblGrid>
              <a:tr h="5807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Nutzername</a:t>
                      </a:r>
                      <a:endParaRPr lang="de-D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0" marR="63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Passwort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0" marR="63530" marT="0" marB="0"/>
                </a:tc>
              </a:tr>
              <a:tr h="49318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0" marR="63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0" marR="63530" marT="0" marB="0"/>
                </a:tc>
              </a:tr>
              <a:tr h="49318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0" marR="63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0" marR="63530" marT="0" marB="0"/>
                </a:tc>
              </a:tr>
              <a:tr h="49318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0" marR="63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0" marR="63530" marT="0" marB="0"/>
                </a:tc>
              </a:tr>
              <a:tr h="49318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0" marR="63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0" marR="63530" marT="0" marB="0"/>
                </a:tc>
              </a:tr>
              <a:tr h="49318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0" marR="63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0" marR="63530" marT="0" marB="0"/>
                </a:tc>
              </a:tr>
              <a:tr h="49318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0" marR="63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0" marR="63530" marT="0" marB="0"/>
                </a:tc>
              </a:tr>
              <a:tr h="49318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0" marR="63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0" marR="6353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75837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Korrektur durch den Lehrer</a:t>
            </a:r>
            <a:endParaRPr lang="de-DE" dirty="0"/>
          </a:p>
        </p:txBody>
      </p:sp>
      <p:pic>
        <p:nvPicPr>
          <p:cNvPr id="1026" name="Picture 2" descr="E:\Nina\IDERBLOG 2015-2017\Handbücher\Screenshots\korrekturblatt lehre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7" t="5152" r="23588" b="5070"/>
          <a:stretch/>
        </p:blipFill>
        <p:spPr bwMode="auto">
          <a:xfrm>
            <a:off x="467544" y="1715653"/>
            <a:ext cx="3828605" cy="457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4499992" y="3424101"/>
            <a:ext cx="38164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Die bisherige Korrektur wird gespeichert.</a:t>
            </a:r>
          </a:p>
          <a:p>
            <a:endParaRPr lang="de-DE" dirty="0"/>
          </a:p>
          <a:p>
            <a:r>
              <a:rPr lang="de-DE" dirty="0" smtClean="0"/>
              <a:t>Der Schüler muss den Text ein weiteres Mal überarbeiten</a:t>
            </a:r>
          </a:p>
          <a:p>
            <a:endParaRPr lang="de-DE" dirty="0"/>
          </a:p>
          <a:p>
            <a:r>
              <a:rPr lang="de-DE" dirty="0" smtClean="0"/>
              <a:t>Der Schüler erhält den Text zurück</a:t>
            </a:r>
          </a:p>
          <a:p>
            <a:endParaRPr lang="de-DE" dirty="0"/>
          </a:p>
          <a:p>
            <a:r>
              <a:rPr lang="de-DE" dirty="0" smtClean="0"/>
              <a:t>Der Schüler darf den Text (nicht) veröffentlichen.</a:t>
            </a:r>
            <a:endParaRPr lang="de-DE" dirty="0"/>
          </a:p>
        </p:txBody>
      </p:sp>
      <p:cxnSp>
        <p:nvCxnSpPr>
          <p:cNvPr id="5" name="Gerade Verbindung 4"/>
          <p:cNvCxnSpPr/>
          <p:nvPr/>
        </p:nvCxnSpPr>
        <p:spPr>
          <a:xfrm flipV="1">
            <a:off x="3707904" y="3645024"/>
            <a:ext cx="792088" cy="8640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 flipV="1">
            <a:off x="3707904" y="4437112"/>
            <a:ext cx="792088" cy="2880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3779912" y="4902014"/>
            <a:ext cx="720080" cy="32718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3881082" y="5229200"/>
            <a:ext cx="618910" cy="50405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4499992" y="2322513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Eingereichter Text</a:t>
            </a:r>
          </a:p>
          <a:p>
            <a:endParaRPr lang="de-DE" dirty="0"/>
          </a:p>
          <a:p>
            <a:r>
              <a:rPr lang="de-DE" dirty="0" smtClean="0"/>
              <a:t>Korrekturfeld für den Lehrer</a:t>
            </a:r>
            <a:endParaRPr lang="de-DE" dirty="0"/>
          </a:p>
        </p:txBody>
      </p:sp>
      <p:cxnSp>
        <p:nvCxnSpPr>
          <p:cNvPr id="15" name="Gerade Verbindung 14"/>
          <p:cNvCxnSpPr/>
          <p:nvPr/>
        </p:nvCxnSpPr>
        <p:spPr>
          <a:xfrm flipV="1">
            <a:off x="3347864" y="2537147"/>
            <a:ext cx="1188132" cy="14401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 flipV="1">
            <a:off x="3419872" y="3101827"/>
            <a:ext cx="1080120" cy="61520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53942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Kaffeepause</a:t>
            </a:r>
            <a:endParaRPr lang="de-D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08475"/>
            <a:ext cx="6690320" cy="444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467544" y="6072870"/>
            <a:ext cx="676875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/>
              <a:t>„</a:t>
            </a:r>
            <a:r>
              <a:rPr lang="de-DE" sz="600" dirty="0" err="1"/>
              <a:t>coffee</a:t>
            </a:r>
            <a:r>
              <a:rPr lang="de-DE" sz="600" dirty="0"/>
              <a:t> break“ von „Kenny Louie“ CC BY 2.0 </a:t>
            </a:r>
            <a:r>
              <a:rPr lang="de-DE" sz="600" dirty="0">
                <a:hlinkClick r:id="rId3"/>
              </a:rPr>
              <a:t>https://commons.wikimedia.org/wiki/File:Coffee_break_%283457656569%29.jpg</a:t>
            </a:r>
            <a:r>
              <a:rPr lang="de-DE" sz="600" dirty="0"/>
              <a:t> (09.05.16 9:01)</a:t>
            </a:r>
          </a:p>
        </p:txBody>
      </p:sp>
    </p:spTree>
    <p:extLst>
      <p:ext uri="{BB962C8B-B14F-4D97-AF65-F5344CB8AC3E}">
        <p14:creationId xmlns:p14="http://schemas.microsoft.com/office/powerpoint/2010/main" val="3041143218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Ihr Auftrag</a:t>
            </a:r>
            <a:endParaRPr lang="de-DE" dirty="0"/>
          </a:p>
        </p:txBody>
      </p:sp>
      <p:pic>
        <p:nvPicPr>
          <p:cNvPr id="4" name="Picture 8" descr="C:\Users\Nina\Desktop\Iderblog Screesho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1"/>
            <a:ext cx="4809875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508104" y="1628801"/>
            <a:ext cx="3168352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50800" dir="5400000" algn="ctr" rotWithShape="0">
              <a:schemeClr val="tx2">
                <a:lumMod val="60000"/>
                <a:lumOff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Veröffentlichen Sie Ihren Text im Blog und schauen Sie sich ihren eigenen Blog an.</a:t>
            </a:r>
            <a:endParaRPr lang="de-DE" sz="3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943" y="1628802"/>
            <a:ext cx="5031700" cy="373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8860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Ihr Auftrag</a:t>
            </a:r>
            <a:endParaRPr lang="de-DE" dirty="0"/>
          </a:p>
        </p:txBody>
      </p:sp>
      <p:pic>
        <p:nvPicPr>
          <p:cNvPr id="4" name="Picture 8" descr="C:\Users\Nina\Desktop\Iderblog Screesho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1"/>
            <a:ext cx="4809875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508104" y="1628801"/>
            <a:ext cx="3168352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50800" dir="5400000" algn="ctr" rotWithShape="0">
              <a:schemeClr val="tx2">
                <a:lumMod val="60000"/>
                <a:lumOff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Lesen Sie die Blogbeiträge Ihrer Mitschüler und kommentieren Sie einen Blogbeitrag.</a:t>
            </a:r>
            <a:endParaRPr lang="de-DE" sz="3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943" y="1628802"/>
            <a:ext cx="5031700" cy="373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782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Plattform Lesen</a:t>
            </a:r>
            <a:endParaRPr lang="de-DE" dirty="0"/>
          </a:p>
        </p:txBody>
      </p:sp>
      <p:pic>
        <p:nvPicPr>
          <p:cNvPr id="2050" name="Picture 2" descr="E:\Nina\IDERBLOG 2015-2017\Handbücher\Screenshots\blogauswahl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3" t="23955" r="22957" b="14454"/>
          <a:stretch/>
        </p:blipFill>
        <p:spPr bwMode="auto">
          <a:xfrm>
            <a:off x="467544" y="1772816"/>
            <a:ext cx="360541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Nina\IDERBLOG 2015-2017\Handbücher\Screenshots\klassenblo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2" t="4244" r="26428" b="48852"/>
          <a:stretch/>
        </p:blipFill>
        <p:spPr bwMode="auto">
          <a:xfrm>
            <a:off x="4283968" y="1751162"/>
            <a:ext cx="4572317" cy="398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/>
          <p:cNvSpPr/>
          <p:nvPr/>
        </p:nvSpPr>
        <p:spPr>
          <a:xfrm>
            <a:off x="4572000" y="1988840"/>
            <a:ext cx="72008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4572000" y="4725144"/>
            <a:ext cx="79208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4572000" y="3429000"/>
            <a:ext cx="72008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1448118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Einstellungsmöglichkeiten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940152" y="1700808"/>
            <a:ext cx="2746648" cy="4425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 smtClean="0"/>
              <a:t>Rückmeldung nach FRESCH oder klass. Rechtschreibregeln</a:t>
            </a:r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r>
              <a:rPr lang="de-DE" sz="2000" dirty="0" smtClean="0"/>
              <a:t>Beiträge können für: </a:t>
            </a:r>
          </a:p>
          <a:p>
            <a:pPr>
              <a:buFontTx/>
              <a:buChar char="-"/>
            </a:pPr>
            <a:r>
              <a:rPr lang="de-DE" sz="2000" dirty="0" smtClean="0"/>
              <a:t>den Schüler</a:t>
            </a:r>
          </a:p>
          <a:p>
            <a:pPr>
              <a:buFontTx/>
              <a:buChar char="-"/>
            </a:pPr>
            <a:r>
              <a:rPr lang="de-DE" sz="2000" dirty="0"/>
              <a:t>d</a:t>
            </a:r>
            <a:r>
              <a:rPr lang="de-DE" sz="2000" dirty="0" smtClean="0"/>
              <a:t>ie Klasse</a:t>
            </a:r>
          </a:p>
          <a:p>
            <a:pPr>
              <a:buFontTx/>
              <a:buChar char="-"/>
            </a:pPr>
            <a:r>
              <a:rPr lang="de-DE" sz="2000" dirty="0"/>
              <a:t>d</a:t>
            </a:r>
            <a:r>
              <a:rPr lang="de-DE" sz="2000" dirty="0" smtClean="0"/>
              <a:t>ie Schule</a:t>
            </a:r>
          </a:p>
          <a:p>
            <a:pPr>
              <a:buFontTx/>
              <a:buChar char="-"/>
            </a:pPr>
            <a:r>
              <a:rPr lang="de-DE" sz="2000" dirty="0"/>
              <a:t>d</a:t>
            </a:r>
            <a:r>
              <a:rPr lang="de-DE" sz="2000" dirty="0" smtClean="0"/>
              <a:t>ie ganze Welt</a:t>
            </a:r>
          </a:p>
          <a:p>
            <a:pPr marL="0" indent="0">
              <a:buNone/>
            </a:pPr>
            <a:r>
              <a:rPr lang="de-DE" sz="2000" dirty="0" smtClean="0"/>
              <a:t>sichtbar sein.</a:t>
            </a:r>
            <a:endParaRPr lang="de-DE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5256583" cy="4422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482541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Auswertung Schüler - Klasse</a:t>
            </a:r>
            <a:endParaRPr lang="de-DE" dirty="0"/>
          </a:p>
        </p:txBody>
      </p:sp>
      <p:pic>
        <p:nvPicPr>
          <p:cNvPr id="3074" name="Picture 2" descr="E:\Nina\IDERBLOG 2015-2017\Handbücher\Screenshots Auswertung\Klassenauswertung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9" r="26611" b="18548"/>
          <a:stretch/>
        </p:blipFill>
        <p:spPr bwMode="auto">
          <a:xfrm>
            <a:off x="4932040" y="1700808"/>
            <a:ext cx="3756214" cy="416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9" t="13642" r="26615" b="16821"/>
          <a:stretch/>
        </p:blipFill>
        <p:spPr bwMode="auto">
          <a:xfrm>
            <a:off x="467544" y="1700808"/>
            <a:ext cx="4319919" cy="4125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5219537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Plattform Üben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5220072" y="1772816"/>
            <a:ext cx="32403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Kinderbereich und Erwachsenenseite greifen auf die selben Übungsmaterialien zu</a:t>
            </a:r>
          </a:p>
          <a:p>
            <a:endParaRPr lang="de-DE" dirty="0"/>
          </a:p>
          <a:p>
            <a:r>
              <a:rPr lang="de-DE" dirty="0" smtClean="0"/>
              <a:t>Unterschiede in der Darstellung</a:t>
            </a:r>
          </a:p>
          <a:p>
            <a:endParaRPr lang="de-DE" dirty="0"/>
          </a:p>
          <a:p>
            <a:r>
              <a:rPr lang="de-DE" dirty="0" smtClean="0"/>
              <a:t>Kategorisierung nach FRESCH Kategorien in der Kinderwelt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72" y="1772816"/>
            <a:ext cx="4779100" cy="3585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478862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5486400" cy="566738"/>
          </a:xfrm>
        </p:spPr>
        <p:txBody>
          <a:bodyPr/>
          <a:lstStyle/>
          <a:p>
            <a:r>
              <a:rPr lang="de-DE" dirty="0" smtClean="0"/>
              <a:t>Schreiben in der Schule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99" b="6727"/>
          <a:stretch/>
        </p:blipFill>
        <p:spPr>
          <a:xfrm rot="5400000">
            <a:off x="2207510" y="2164440"/>
            <a:ext cx="4351651" cy="348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38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Schülerkurse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6228184" y="1700808"/>
            <a:ext cx="27363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Unterschiedliche Rechtschreibphänomene</a:t>
            </a:r>
          </a:p>
          <a:p>
            <a:endParaRPr lang="de-DE" dirty="0"/>
          </a:p>
          <a:p>
            <a:r>
              <a:rPr lang="de-DE" dirty="0" smtClean="0"/>
              <a:t>Digitale und Print Aufgaben</a:t>
            </a:r>
          </a:p>
          <a:p>
            <a:endParaRPr lang="de-DE" dirty="0"/>
          </a:p>
          <a:p>
            <a:r>
              <a:rPr lang="de-DE" dirty="0" smtClean="0"/>
              <a:t>Wiederholung &amp; Festigung von Regelwissen</a:t>
            </a:r>
          </a:p>
          <a:p>
            <a:endParaRPr lang="de-DE" dirty="0"/>
          </a:p>
          <a:p>
            <a:r>
              <a:rPr lang="de-DE" dirty="0" smtClean="0"/>
              <a:t>FRESCH und klassische Rechtschreibmethode</a:t>
            </a:r>
          </a:p>
          <a:p>
            <a:endParaRPr lang="de-DE" dirty="0"/>
          </a:p>
          <a:p>
            <a:r>
              <a:rPr lang="de-DE" dirty="0" smtClean="0"/>
              <a:t>Links zu weiteren Übungen des Rechtschreibphänomens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24" y="1700808"/>
            <a:ext cx="5746533" cy="4078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3619534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Ihr Auftrag</a:t>
            </a:r>
            <a:endParaRPr lang="de-DE" dirty="0"/>
          </a:p>
        </p:txBody>
      </p:sp>
      <p:pic>
        <p:nvPicPr>
          <p:cNvPr id="4" name="Picture 8" descr="C:\Users\Nina\Desktop\Iderblog Screesho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1"/>
            <a:ext cx="4809875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508104" y="1628801"/>
            <a:ext cx="3168352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50800" dir="5400000" algn="ctr" rotWithShape="0">
              <a:schemeClr val="tx2">
                <a:lumMod val="60000"/>
                <a:lumOff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Suchen Sie eine Aufgabe zu einem beliebigen Rechtschreibphänomen und probieren Sie diese Aufgabe aus.</a:t>
            </a:r>
            <a:endParaRPr lang="de-DE" sz="3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943" y="1628802"/>
            <a:ext cx="5031700" cy="373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3141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Ihr Auftrag</a:t>
            </a:r>
            <a:endParaRPr lang="de-DE" dirty="0"/>
          </a:p>
        </p:txBody>
      </p:sp>
      <p:pic>
        <p:nvPicPr>
          <p:cNvPr id="4" name="Picture 8" descr="C:\Users\Nina\Desktop\Iderblog Screesho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1"/>
            <a:ext cx="4809875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508104" y="1628801"/>
            <a:ext cx="3168352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50800" dir="5400000" algn="ctr" rotWithShape="0">
              <a:schemeClr val="tx2">
                <a:lumMod val="60000"/>
                <a:lumOff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Suchen Sie eine Aufgabe zu Doppelkonsonanten und probieren Sie diese Aufgabe aus.</a:t>
            </a:r>
            <a:endParaRPr lang="de-DE" sz="3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943" y="1628802"/>
            <a:ext cx="5031700" cy="373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6505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Mittagspause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66538" y="6122470"/>
            <a:ext cx="693873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“Uncooked rotini pasta on a counter” Public Domain </a:t>
            </a:r>
            <a:r>
              <a:rPr lang="en-US" sz="600" dirty="0">
                <a:hlinkClick r:id="rId2"/>
              </a:rPr>
              <a:t>http://www.freestockphotos.biz/stockphoto/15335</a:t>
            </a:r>
            <a:r>
              <a:rPr lang="en-US" sz="600" dirty="0"/>
              <a:t> (09.05.16 9:47) </a:t>
            </a:r>
            <a:endParaRPr lang="de-DE" sz="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41" y="1654975"/>
            <a:ext cx="6697748" cy="4467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1013620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Erwachsenenseite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925676" y="1628800"/>
            <a:ext cx="5801940" cy="4497363"/>
          </a:xfrm>
        </p:spPr>
        <p:txBody>
          <a:bodyPr>
            <a:normAutofit/>
          </a:bodyPr>
          <a:lstStyle/>
          <a:p>
            <a:endParaRPr lang="de-DE" sz="1800" dirty="0" smtClean="0"/>
          </a:p>
          <a:p>
            <a:endParaRPr lang="de-DE" sz="1800" dirty="0" smtClean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 smtClean="0"/>
              <a:t>Übungsbereich, inhaltsgleich mit Kinderwelt / Ansicht der Schüler 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DE" sz="2400" dirty="0" smtClean="0"/>
          </a:p>
        </p:txBody>
      </p:sp>
      <p:sp>
        <p:nvSpPr>
          <p:cNvPr id="4" name="Geschweifte Klammer rechts 3"/>
          <p:cNvSpPr/>
          <p:nvPr/>
        </p:nvSpPr>
        <p:spPr>
          <a:xfrm>
            <a:off x="2433215" y="1923691"/>
            <a:ext cx="432048" cy="197545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" name="Gerade Verbindung mit Pfeil 5"/>
          <p:cNvCxnSpPr/>
          <p:nvPr/>
        </p:nvCxnSpPr>
        <p:spPr>
          <a:xfrm>
            <a:off x="2433215" y="4025451"/>
            <a:ext cx="42778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>
            <a:off x="2435323" y="4310227"/>
            <a:ext cx="261617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>
            <a:off x="2433215" y="4541356"/>
            <a:ext cx="4493405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0" t="3988"/>
          <a:stretch/>
        </p:blipFill>
        <p:spPr bwMode="auto">
          <a:xfrm>
            <a:off x="2925675" y="3899141"/>
            <a:ext cx="1883601" cy="163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63" y="1642831"/>
            <a:ext cx="2161052" cy="404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619" y="4434695"/>
            <a:ext cx="1337487" cy="111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4217467"/>
            <a:ext cx="1626669" cy="1747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8256586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Datenbanken</a:t>
            </a:r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6084168" y="1700808"/>
            <a:ext cx="24482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Online Übungen </a:t>
            </a:r>
          </a:p>
          <a:p>
            <a:endParaRPr lang="de-DE" dirty="0"/>
          </a:p>
          <a:p>
            <a:r>
              <a:rPr lang="de-DE" dirty="0" smtClean="0"/>
              <a:t>Arbeitsblätter zum Ausdrucken</a:t>
            </a:r>
          </a:p>
          <a:p>
            <a:endParaRPr lang="de-DE" dirty="0" smtClean="0"/>
          </a:p>
          <a:p>
            <a:r>
              <a:rPr lang="de-DE" dirty="0"/>
              <a:t>k</a:t>
            </a:r>
            <a:r>
              <a:rPr lang="de-DE" dirty="0" smtClean="0"/>
              <a:t>ostenlos &amp; ohne Anmeldung zugänglich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63" y="1700808"/>
            <a:ext cx="5549994" cy="392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8489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Schüler &amp; Klassen anlegen</a:t>
            </a:r>
            <a:endParaRPr lang="de-DE" dirty="0"/>
          </a:p>
        </p:txBody>
      </p:sp>
      <p:pic>
        <p:nvPicPr>
          <p:cNvPr id="7170" name="Picture 2" descr="E:\Nina\IDERBLOG 2015-2017\Handbücher\Screenshots\klassenansuct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9" t="1736" r="12433" b="34140"/>
          <a:stretch/>
        </p:blipFill>
        <p:spPr bwMode="auto">
          <a:xfrm>
            <a:off x="467544" y="1628799"/>
            <a:ext cx="7128792" cy="450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643036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Ihr Auftrag</a:t>
            </a:r>
            <a:endParaRPr lang="de-DE" dirty="0"/>
          </a:p>
        </p:txBody>
      </p:sp>
      <p:pic>
        <p:nvPicPr>
          <p:cNvPr id="4" name="Picture 8" descr="C:\Users\Nina\Desktop\Iderblog Screesho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1"/>
            <a:ext cx="4809875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508104" y="1628801"/>
            <a:ext cx="3168352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50800" dir="5400000" algn="ctr" rotWithShape="0">
              <a:schemeClr val="tx2">
                <a:lumMod val="60000"/>
                <a:lumOff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Legen Sie einen neuen Schüler und mehrere neue Schüler in der Testklasse an.</a:t>
            </a:r>
            <a:endParaRPr lang="de-DE" sz="3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943" y="1628802"/>
            <a:ext cx="5031700" cy="373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9054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dirty="0" smtClean="0"/>
              <a:t>Fragen?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2824760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611560" y="2708920"/>
            <a:ext cx="7772400" cy="1470025"/>
          </a:xfrm>
        </p:spPr>
        <p:txBody>
          <a:bodyPr/>
          <a:lstStyle/>
          <a:p>
            <a:pPr algn="ctr"/>
            <a:r>
              <a:rPr lang="de-DE" dirty="0" smtClean="0"/>
              <a:t>Vielen Dank für Ihre Aufmerksamkeit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324359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5486400" cy="566738"/>
          </a:xfrm>
        </p:spPr>
        <p:txBody>
          <a:bodyPr/>
          <a:lstStyle/>
          <a:p>
            <a:r>
              <a:rPr lang="de-DE" dirty="0" smtClean="0"/>
              <a:t>Schreiben in der Schule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99" b="6727"/>
          <a:stretch/>
        </p:blipFill>
        <p:spPr>
          <a:xfrm rot="5400000">
            <a:off x="2396174" y="2133156"/>
            <a:ext cx="4351651" cy="3486955"/>
          </a:xfrm>
          <a:prstGeom prst="rect">
            <a:avLst/>
          </a:prstGeom>
        </p:spPr>
      </p:pic>
      <p:cxnSp>
        <p:nvCxnSpPr>
          <p:cNvPr id="8" name="Gerader Verbinder 7"/>
          <p:cNvCxnSpPr/>
          <p:nvPr/>
        </p:nvCxnSpPr>
        <p:spPr>
          <a:xfrm>
            <a:off x="4235193" y="2420887"/>
            <a:ext cx="4320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/>
          <p:cNvCxnSpPr/>
          <p:nvPr/>
        </p:nvCxnSpPr>
        <p:spPr>
          <a:xfrm>
            <a:off x="5213689" y="2401446"/>
            <a:ext cx="4320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/>
          <p:cNvCxnSpPr/>
          <p:nvPr/>
        </p:nvCxnSpPr>
        <p:spPr>
          <a:xfrm>
            <a:off x="2939049" y="2670174"/>
            <a:ext cx="4320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/>
          <p:cNvCxnSpPr/>
          <p:nvPr/>
        </p:nvCxnSpPr>
        <p:spPr>
          <a:xfrm>
            <a:off x="3875153" y="2650733"/>
            <a:ext cx="4320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/>
          <p:cNvCxnSpPr/>
          <p:nvPr/>
        </p:nvCxnSpPr>
        <p:spPr>
          <a:xfrm>
            <a:off x="4451217" y="2668095"/>
            <a:ext cx="4320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>
            <a:off x="4883265" y="2924943"/>
            <a:ext cx="4320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/>
          <p:cNvCxnSpPr/>
          <p:nvPr/>
        </p:nvCxnSpPr>
        <p:spPr>
          <a:xfrm>
            <a:off x="4451217" y="3212975"/>
            <a:ext cx="4320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/>
          <p:cNvCxnSpPr/>
          <p:nvPr/>
        </p:nvCxnSpPr>
        <p:spPr>
          <a:xfrm>
            <a:off x="3947161" y="3501007"/>
            <a:ext cx="4320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/>
          <p:cNvCxnSpPr/>
          <p:nvPr/>
        </p:nvCxnSpPr>
        <p:spPr>
          <a:xfrm>
            <a:off x="5089313" y="3438495"/>
            <a:ext cx="4320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/>
          <p:cNvCxnSpPr/>
          <p:nvPr/>
        </p:nvCxnSpPr>
        <p:spPr>
          <a:xfrm>
            <a:off x="3443105" y="3717031"/>
            <a:ext cx="4320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/>
          <p:cNvCxnSpPr/>
          <p:nvPr/>
        </p:nvCxnSpPr>
        <p:spPr>
          <a:xfrm>
            <a:off x="5099289" y="3933055"/>
            <a:ext cx="4320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/>
          <p:cNvCxnSpPr/>
          <p:nvPr/>
        </p:nvCxnSpPr>
        <p:spPr>
          <a:xfrm>
            <a:off x="4667241" y="4293095"/>
            <a:ext cx="4320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/>
          <p:cNvCxnSpPr/>
          <p:nvPr/>
        </p:nvCxnSpPr>
        <p:spPr>
          <a:xfrm>
            <a:off x="5209500" y="4285229"/>
            <a:ext cx="4320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/>
          <p:cNvCxnSpPr/>
          <p:nvPr/>
        </p:nvCxnSpPr>
        <p:spPr>
          <a:xfrm>
            <a:off x="3587121" y="4509119"/>
            <a:ext cx="4320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/>
          <p:cNvCxnSpPr/>
          <p:nvPr/>
        </p:nvCxnSpPr>
        <p:spPr>
          <a:xfrm>
            <a:off x="5305337" y="4797151"/>
            <a:ext cx="4320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/>
          <p:cNvCxnSpPr/>
          <p:nvPr/>
        </p:nvCxnSpPr>
        <p:spPr>
          <a:xfrm>
            <a:off x="4124272" y="5085183"/>
            <a:ext cx="4320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/>
          <p:cNvCxnSpPr/>
          <p:nvPr/>
        </p:nvCxnSpPr>
        <p:spPr>
          <a:xfrm>
            <a:off x="3064074" y="5373215"/>
            <a:ext cx="4320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/>
          <p:cNvCxnSpPr/>
          <p:nvPr/>
        </p:nvCxnSpPr>
        <p:spPr>
          <a:xfrm>
            <a:off x="5099289" y="5365349"/>
            <a:ext cx="4320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/>
          <p:cNvCxnSpPr/>
          <p:nvPr/>
        </p:nvCxnSpPr>
        <p:spPr>
          <a:xfrm>
            <a:off x="3530846" y="5661247"/>
            <a:ext cx="4320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/>
          <p:cNvCxnSpPr/>
          <p:nvPr/>
        </p:nvCxnSpPr>
        <p:spPr>
          <a:xfrm>
            <a:off x="5335872" y="5589239"/>
            <a:ext cx="4320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/>
        </p:nvSpPr>
        <p:spPr>
          <a:xfrm>
            <a:off x="5737443" y="2051555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R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5889843" y="2051555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R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5747361" y="2339587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R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5889843" y="2339587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R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6035393" y="2339587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R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5747361" y="2627619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R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5747361" y="2843643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R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5747361" y="3131675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R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5889843" y="3131675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R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5747361" y="3419707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R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5747361" y="3635731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R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5747361" y="3923763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R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5889843" y="3923763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R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5747361" y="4211795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R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5747361" y="4427819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R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5747361" y="4725143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R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5747361" y="5003883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R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5889843" y="5003883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R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5889843" y="5291915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R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5747361" y="5291915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R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37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Bildnachweis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DE" dirty="0" smtClean="0"/>
              <a:t>Wenn nicht anders angegeben handelt es sich bei den Bildern um Screenshots der Seite IDeRBlog.eu</a:t>
            </a:r>
          </a:p>
          <a:p>
            <a:pPr marL="0" indent="0" algn="ctr">
              <a:buNone/>
            </a:pPr>
            <a:endParaRPr lang="de-DE" dirty="0" smtClean="0"/>
          </a:p>
          <a:p>
            <a:pPr marL="0" indent="0" algn="ctr">
              <a:buNone/>
            </a:pPr>
            <a:r>
              <a:rPr lang="de-DE" dirty="0" smtClean="0"/>
              <a:t>Diese stehen unter Creative </a:t>
            </a:r>
            <a:r>
              <a:rPr lang="de-DE" dirty="0" err="1" smtClean="0"/>
              <a:t>Commons</a:t>
            </a:r>
            <a:r>
              <a:rPr lang="de-DE" dirty="0" smtClean="0"/>
              <a:t> Lizenz</a:t>
            </a:r>
          </a:p>
          <a:p>
            <a:pPr marL="0" indent="0" algn="ctr">
              <a:buNone/>
            </a:pPr>
            <a:endParaRPr lang="de-DE" dirty="0" smtClean="0"/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226" y="4830300"/>
            <a:ext cx="2349983" cy="39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6700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itel 1"/>
          <p:cNvSpPr>
            <a:spLocks noGrp="1"/>
          </p:cNvSpPr>
          <p:nvPr>
            <p:ph type="title"/>
          </p:nvPr>
        </p:nvSpPr>
        <p:spPr>
          <a:xfrm>
            <a:off x="745233" y="476672"/>
            <a:ext cx="5698976" cy="792089"/>
          </a:xfrm>
          <a:prstGeom prst="rect">
            <a:avLst/>
          </a:prstGeom>
        </p:spPr>
        <p:txBody>
          <a:bodyPr/>
          <a:lstStyle/>
          <a:p>
            <a:r>
              <a:t>Und dann?</a:t>
            </a:r>
          </a:p>
        </p:txBody>
      </p:sp>
      <p:pic>
        <p:nvPicPr>
          <p:cNvPr id="235" name="Inhaltsplatzhalter 3" descr="Inhaltsplatzhalter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11858" y="1700213"/>
            <a:ext cx="2720283" cy="442595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303881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itel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5486401" cy="566739"/>
          </a:xfrm>
          <a:prstGeom prst="rect">
            <a:avLst/>
          </a:prstGeom>
        </p:spPr>
        <p:txBody>
          <a:bodyPr/>
          <a:lstStyle/>
          <a:p>
            <a:r>
              <a:t>Schreiben in der Schule</a:t>
            </a:r>
          </a:p>
        </p:txBody>
      </p:sp>
      <p:pic>
        <p:nvPicPr>
          <p:cNvPr id="232" name="Grafik 5" descr="Grafik 5"/>
          <p:cNvPicPr>
            <a:picLocks noChangeAspect="1"/>
          </p:cNvPicPr>
          <p:nvPr/>
        </p:nvPicPr>
        <p:blipFill>
          <a:blip r:embed="rId2">
            <a:extLst/>
          </a:blip>
          <a:srcRect r="12698" b="6727"/>
          <a:stretch>
            <a:fillRect/>
          </a:stretch>
        </p:blipFill>
        <p:spPr>
          <a:xfrm rot="5400000">
            <a:off x="2314597" y="2228049"/>
            <a:ext cx="4351652" cy="348695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9975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5233" y="476672"/>
            <a:ext cx="5698975" cy="792088"/>
          </a:xfrm>
        </p:spPr>
        <p:txBody>
          <a:bodyPr/>
          <a:lstStyle/>
          <a:p>
            <a:r>
              <a:rPr lang="de-DE" dirty="0" smtClean="0"/>
              <a:t>Und dann?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859" y="1700213"/>
            <a:ext cx="2720281" cy="4425950"/>
          </a:xfrm>
        </p:spPr>
      </p:pic>
    </p:spTree>
    <p:extLst>
      <p:ext uri="{BB962C8B-B14F-4D97-AF65-F5344CB8AC3E}">
        <p14:creationId xmlns:p14="http://schemas.microsoft.com/office/powerpoint/2010/main" val="14530689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Warum bloggen?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de-DE" dirty="0"/>
              <a:t>Motivation der Schüler nutzen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71727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Warum bloggen?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Motivation der Schüler nutzen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de-DE" dirty="0"/>
              <a:t>Chance für Schüler, andere Zugänge zum Schreiben zu benutzen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27230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Larissa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Larissa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596</Words>
  <Application>Microsoft Office PowerPoint</Application>
  <PresentationFormat>Bildschirmpräsentation (4:3)</PresentationFormat>
  <Paragraphs>162</Paragraphs>
  <Slides>40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40</vt:i4>
      </vt:variant>
    </vt:vector>
  </HeadingPairs>
  <TitlesOfParts>
    <vt:vector size="41" baseType="lpstr">
      <vt:lpstr>Larissa</vt:lpstr>
      <vt:lpstr>IDeRBlog ii</vt:lpstr>
      <vt:lpstr>Programm</vt:lpstr>
      <vt:lpstr>Schreiben in der Schule</vt:lpstr>
      <vt:lpstr>Schreiben in der Schule</vt:lpstr>
      <vt:lpstr>Und dann?</vt:lpstr>
      <vt:lpstr>Schreiben in der Schule</vt:lpstr>
      <vt:lpstr>Und dann?</vt:lpstr>
      <vt:lpstr>Warum bloggen?</vt:lpstr>
      <vt:lpstr>Warum bloggen?</vt:lpstr>
      <vt:lpstr>Warum bloggen?</vt:lpstr>
      <vt:lpstr>Warum bloggen?</vt:lpstr>
      <vt:lpstr>Warum bloggen?</vt:lpstr>
      <vt:lpstr>Warum bloggen?</vt:lpstr>
      <vt:lpstr>Warum bloggen?</vt:lpstr>
      <vt:lpstr>Vorstellung IDeRBlog</vt:lpstr>
      <vt:lpstr>Ihr Auftrag</vt:lpstr>
      <vt:lpstr>Plattform Schreiben</vt:lpstr>
      <vt:lpstr>Anmeldung </vt:lpstr>
      <vt:lpstr>Menü Schüler</vt:lpstr>
      <vt:lpstr>Ihr Auftrag</vt:lpstr>
      <vt:lpstr>Anmeldedaten</vt:lpstr>
      <vt:lpstr>Korrektur durch den Lehrer</vt:lpstr>
      <vt:lpstr>Kaffeepause</vt:lpstr>
      <vt:lpstr>Ihr Auftrag</vt:lpstr>
      <vt:lpstr>Ihr Auftrag</vt:lpstr>
      <vt:lpstr>Plattform Lesen</vt:lpstr>
      <vt:lpstr>Einstellungsmöglichkeiten</vt:lpstr>
      <vt:lpstr>Auswertung Schüler - Klasse</vt:lpstr>
      <vt:lpstr>Plattform Üben</vt:lpstr>
      <vt:lpstr>Schülerkurse</vt:lpstr>
      <vt:lpstr>Ihr Auftrag</vt:lpstr>
      <vt:lpstr>Ihr Auftrag</vt:lpstr>
      <vt:lpstr>Mittagspause</vt:lpstr>
      <vt:lpstr>Erwachsenenseite</vt:lpstr>
      <vt:lpstr>Datenbanken</vt:lpstr>
      <vt:lpstr>Schüler &amp; Klassen anlegen</vt:lpstr>
      <vt:lpstr>Ihr Auftrag</vt:lpstr>
      <vt:lpstr>Fragen?</vt:lpstr>
      <vt:lpstr>Vielen Dank für Ihre Aufmerksamkeit</vt:lpstr>
      <vt:lpstr>Bildnachweis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IDeRBlog</dc:title>
  <dc:creator>Gros Michael (LPM)</dc:creator>
  <cp:lastModifiedBy>Windows-Benutzer</cp:lastModifiedBy>
  <cp:revision>22</cp:revision>
  <dcterms:modified xsi:type="dcterms:W3CDTF">2019-01-14T10:05:48Z</dcterms:modified>
</cp:coreProperties>
</file>