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97" r:id="rId3"/>
    <p:sldId id="267" r:id="rId4"/>
    <p:sldId id="290" r:id="rId5"/>
    <p:sldId id="268" r:id="rId6"/>
    <p:sldId id="295" r:id="rId7"/>
    <p:sldId id="296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98" r:id="rId19"/>
    <p:sldId id="280" r:id="rId20"/>
    <p:sldId id="281" r:id="rId21"/>
    <p:sldId id="282" r:id="rId22"/>
    <p:sldId id="283" r:id="rId23"/>
    <p:sldId id="284" r:id="rId24"/>
    <p:sldId id="291" r:id="rId25"/>
    <p:sldId id="285" r:id="rId26"/>
    <p:sldId id="286" r:id="rId27"/>
    <p:sldId id="287" r:id="rId28"/>
    <p:sldId id="288" r:id="rId29"/>
    <p:sldId id="289" r:id="rId30"/>
    <p:sldId id="299" r:id="rId3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003886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13"/>
          <p:cNvSpPr/>
          <p:nvPr/>
        </p:nvSpPr>
        <p:spPr>
          <a:xfrm>
            <a:off x="467543" y="1484783"/>
            <a:ext cx="8186193" cy="7200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" name="Titeltext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8" name="Textebene 1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40" y="242828"/>
            <a:ext cx="883000" cy="1147937"/>
          </a:xfrm>
          <a:prstGeom prst="rect">
            <a:avLst/>
          </a:prstGeom>
        </p:spPr>
      </p:pic>
      <p:grpSp>
        <p:nvGrpSpPr>
          <p:cNvPr id="16" name="Gruppieren 15"/>
          <p:cNvGrpSpPr/>
          <p:nvPr userDrawn="1"/>
        </p:nvGrpSpPr>
        <p:grpSpPr>
          <a:xfrm>
            <a:off x="467543" y="6251641"/>
            <a:ext cx="8219257" cy="586326"/>
            <a:chOff x="467543" y="6271674"/>
            <a:chExt cx="8219257" cy="586326"/>
          </a:xfrm>
        </p:grpSpPr>
        <p:sp>
          <p:nvSpPr>
            <p:cNvPr id="17" name="Textfeld 15"/>
            <p:cNvSpPr/>
            <p:nvPr/>
          </p:nvSpPr>
          <p:spPr>
            <a:xfrm>
              <a:off x="1979877" y="6396428"/>
              <a:ext cx="3168353" cy="2692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/>
              </a:lvl1pPr>
            </a:lstStyle>
            <a:p>
              <a:r>
                <a:t>Bearbeitung: Nina Steinhauer, Michael Gros</a:t>
              </a:r>
            </a:p>
          </p:txBody>
        </p:sp>
        <p:pic>
          <p:nvPicPr>
            <p:cNvPr id="18" name="Grafik 1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217" y="6271674"/>
              <a:ext cx="1319583" cy="586326"/>
            </a:xfrm>
            <a:prstGeom prst="rect">
              <a:avLst/>
            </a:prstGeom>
          </p:spPr>
        </p:pic>
        <p:pic>
          <p:nvPicPr>
            <p:cNvPr id="19" name="Grafik 1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3" y="6396428"/>
              <a:ext cx="1479887" cy="24664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hteck 13"/>
          <p:cNvSpPr/>
          <p:nvPr/>
        </p:nvSpPr>
        <p:spPr>
          <a:xfrm>
            <a:off x="467543" y="1484783"/>
            <a:ext cx="8186193" cy="7200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8" name="Titeltext"/>
          <p:cNvSpPr>
            <a:spLocks noGrp="1"/>
          </p:cNvSpPr>
          <p:nvPr>
            <p:ph type="title"/>
          </p:nvPr>
        </p:nvSpPr>
        <p:spPr>
          <a:xfrm>
            <a:off x="465304" y="692695"/>
            <a:ext cx="5698976" cy="792089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59" name="Textebene 1…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8229600" cy="4425356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40" y="242828"/>
            <a:ext cx="883000" cy="1147937"/>
          </a:xfrm>
          <a:prstGeom prst="rect">
            <a:avLst/>
          </a:prstGeom>
        </p:spPr>
      </p:pic>
      <p:grpSp>
        <p:nvGrpSpPr>
          <p:cNvPr id="13" name="Gruppieren 12"/>
          <p:cNvGrpSpPr/>
          <p:nvPr userDrawn="1"/>
        </p:nvGrpSpPr>
        <p:grpSpPr>
          <a:xfrm>
            <a:off x="467543" y="6271674"/>
            <a:ext cx="8219257" cy="586326"/>
            <a:chOff x="467543" y="6271674"/>
            <a:chExt cx="8219257" cy="586326"/>
          </a:xfrm>
        </p:grpSpPr>
        <p:sp>
          <p:nvSpPr>
            <p:cNvPr id="14" name="Textfeld 15"/>
            <p:cNvSpPr/>
            <p:nvPr/>
          </p:nvSpPr>
          <p:spPr>
            <a:xfrm>
              <a:off x="1979877" y="6396428"/>
              <a:ext cx="3168353" cy="2692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/>
              </a:lvl1pPr>
            </a:lstStyle>
            <a:p>
              <a:r>
                <a:t>Bearbeitung: Nina Steinhauer, Michael Gros</a:t>
              </a:r>
            </a:p>
          </p:txBody>
        </p:sp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217" y="6271674"/>
              <a:ext cx="1319583" cy="586326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3" y="6396428"/>
              <a:ext cx="1479887" cy="24664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hteck 13"/>
          <p:cNvSpPr/>
          <p:nvPr/>
        </p:nvSpPr>
        <p:spPr>
          <a:xfrm>
            <a:off x="467543" y="1484783"/>
            <a:ext cx="8186193" cy="7200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4" name="Titeltext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75" name="Textebene 1…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40" y="242828"/>
            <a:ext cx="883000" cy="1147937"/>
          </a:xfrm>
          <a:prstGeom prst="rect">
            <a:avLst/>
          </a:prstGeom>
        </p:spPr>
      </p:pic>
      <p:grpSp>
        <p:nvGrpSpPr>
          <p:cNvPr id="13" name="Gruppieren 12"/>
          <p:cNvGrpSpPr/>
          <p:nvPr userDrawn="1"/>
        </p:nvGrpSpPr>
        <p:grpSpPr>
          <a:xfrm>
            <a:off x="467543" y="6271674"/>
            <a:ext cx="8219257" cy="586326"/>
            <a:chOff x="467543" y="6271674"/>
            <a:chExt cx="8219257" cy="586326"/>
          </a:xfrm>
        </p:grpSpPr>
        <p:sp>
          <p:nvSpPr>
            <p:cNvPr id="14" name="Textfeld 15"/>
            <p:cNvSpPr/>
            <p:nvPr/>
          </p:nvSpPr>
          <p:spPr>
            <a:xfrm>
              <a:off x="1979877" y="6396428"/>
              <a:ext cx="3168353" cy="2692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/>
              </a:lvl1pPr>
            </a:lstStyle>
            <a:p>
              <a:r>
                <a:t>Bearbeitung: Nina Steinhauer, Michael Gros</a:t>
              </a:r>
            </a:p>
          </p:txBody>
        </p:sp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217" y="6271674"/>
              <a:ext cx="1319583" cy="586326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3" y="6396428"/>
              <a:ext cx="1479887" cy="24664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hteck 13"/>
          <p:cNvSpPr/>
          <p:nvPr/>
        </p:nvSpPr>
        <p:spPr>
          <a:xfrm>
            <a:off x="467543" y="1484783"/>
            <a:ext cx="8186193" cy="7200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" name="Titeltext"/>
          <p:cNvSpPr>
            <a:spLocks noGrp="1"/>
          </p:cNvSpPr>
          <p:nvPr>
            <p:ph type="title"/>
          </p:nvPr>
        </p:nvSpPr>
        <p:spPr>
          <a:xfrm>
            <a:off x="465304" y="692695"/>
            <a:ext cx="5698976" cy="792089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4" name="Textebene 1…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8229600" cy="4425356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5" name="Rechteck 8"/>
          <p:cNvSpPr/>
          <p:nvPr/>
        </p:nvSpPr>
        <p:spPr>
          <a:xfrm>
            <a:off x="467543" y="1484783"/>
            <a:ext cx="8186193" cy="7200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40" y="242828"/>
            <a:ext cx="883000" cy="1147937"/>
          </a:xfrm>
          <a:prstGeom prst="rect">
            <a:avLst/>
          </a:prstGeom>
        </p:spPr>
      </p:pic>
      <p:grpSp>
        <p:nvGrpSpPr>
          <p:cNvPr id="14" name="Gruppieren 13"/>
          <p:cNvGrpSpPr/>
          <p:nvPr userDrawn="1"/>
        </p:nvGrpSpPr>
        <p:grpSpPr>
          <a:xfrm>
            <a:off x="467543" y="6271674"/>
            <a:ext cx="8219257" cy="586326"/>
            <a:chOff x="467543" y="6271674"/>
            <a:chExt cx="8219257" cy="586326"/>
          </a:xfrm>
        </p:grpSpPr>
        <p:sp>
          <p:nvSpPr>
            <p:cNvPr id="15" name="Textfeld 15"/>
            <p:cNvSpPr/>
            <p:nvPr/>
          </p:nvSpPr>
          <p:spPr>
            <a:xfrm>
              <a:off x="1979877" y="6396428"/>
              <a:ext cx="3168353" cy="2692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/>
              </a:lvl1pPr>
            </a:lstStyle>
            <a:p>
              <a:r>
                <a:t>Bearbeitung: Nina Steinhauer, Michael Gros</a:t>
              </a:r>
            </a:p>
          </p:txBody>
        </p:sp>
        <p:pic>
          <p:nvPicPr>
            <p:cNvPr id="16" name="Grafik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217" y="6271674"/>
              <a:ext cx="1319583" cy="586326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3" y="6396428"/>
              <a:ext cx="1479887" cy="24664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hteck 13"/>
          <p:cNvSpPr/>
          <p:nvPr/>
        </p:nvSpPr>
        <p:spPr>
          <a:xfrm>
            <a:off x="467543" y="1484783"/>
            <a:ext cx="8186193" cy="7200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" name="Titeltext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b="1" cap="all"/>
            </a:lvl1pPr>
          </a:lstStyle>
          <a:p>
            <a:r>
              <a:t>Titeltext</a:t>
            </a:r>
          </a:p>
        </p:txBody>
      </p:sp>
      <p:sp>
        <p:nvSpPr>
          <p:cNvPr id="61" name="Textebene 1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40" y="242828"/>
            <a:ext cx="883000" cy="114793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hteck 13"/>
          <p:cNvSpPr/>
          <p:nvPr/>
        </p:nvSpPr>
        <p:spPr>
          <a:xfrm>
            <a:off x="467543" y="1484783"/>
            <a:ext cx="8186193" cy="7200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" name="Titeltext"/>
          <p:cNvSpPr>
            <a:spLocks noGrp="1"/>
          </p:cNvSpPr>
          <p:nvPr>
            <p:ph type="title"/>
          </p:nvPr>
        </p:nvSpPr>
        <p:spPr>
          <a:xfrm>
            <a:off x="465304" y="692695"/>
            <a:ext cx="5698976" cy="792089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77" name="Textebene 1…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467543" y="6271674"/>
            <a:ext cx="8219257" cy="586326"/>
            <a:chOff x="467543" y="6271674"/>
            <a:chExt cx="8219257" cy="586326"/>
          </a:xfrm>
        </p:grpSpPr>
        <p:sp>
          <p:nvSpPr>
            <p:cNvPr id="13" name="Textfeld 15"/>
            <p:cNvSpPr/>
            <p:nvPr/>
          </p:nvSpPr>
          <p:spPr>
            <a:xfrm>
              <a:off x="1979877" y="6396428"/>
              <a:ext cx="3168353" cy="2692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/>
              </a:lvl1pPr>
            </a:lstStyle>
            <a:p>
              <a:r>
                <a:t>Bearbeitung: Nina Steinhauer, Michael Gros</a:t>
              </a:r>
            </a:p>
          </p:txBody>
        </p:sp>
        <p:pic>
          <p:nvPicPr>
            <p:cNvPr id="14" name="Grafik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217" y="6271674"/>
              <a:ext cx="1319583" cy="586326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3" y="6396428"/>
              <a:ext cx="1479887" cy="246648"/>
            </a:xfrm>
            <a:prstGeom prst="rect">
              <a:avLst/>
            </a:prstGeom>
          </p:spPr>
        </p:pic>
      </p:grp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40" y="242828"/>
            <a:ext cx="883000" cy="114793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hteck 13"/>
          <p:cNvSpPr/>
          <p:nvPr/>
        </p:nvSpPr>
        <p:spPr>
          <a:xfrm>
            <a:off x="467543" y="1484783"/>
            <a:ext cx="8186193" cy="7200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2" name="Titeltext"/>
          <p:cNvSpPr>
            <a:spLocks noGrp="1"/>
          </p:cNvSpPr>
          <p:nvPr>
            <p:ph type="title"/>
          </p:nvPr>
        </p:nvSpPr>
        <p:spPr>
          <a:xfrm>
            <a:off x="465304" y="692695"/>
            <a:ext cx="5698976" cy="792089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93" name="Textebene 1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4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467543" y="6271674"/>
            <a:ext cx="8219257" cy="586326"/>
            <a:chOff x="467543" y="6271674"/>
            <a:chExt cx="8219257" cy="586326"/>
          </a:xfrm>
        </p:grpSpPr>
        <p:sp>
          <p:nvSpPr>
            <p:cNvPr id="14" name="Textfeld 15"/>
            <p:cNvSpPr/>
            <p:nvPr/>
          </p:nvSpPr>
          <p:spPr>
            <a:xfrm>
              <a:off x="1979877" y="6396428"/>
              <a:ext cx="3168353" cy="2692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/>
              </a:lvl1pPr>
            </a:lstStyle>
            <a:p>
              <a:r>
                <a:t>Bearbeitung: Nina Steinhauer, Michael Gros</a:t>
              </a:r>
            </a:p>
          </p:txBody>
        </p:sp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217" y="6271674"/>
              <a:ext cx="1319583" cy="586326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3" y="6396428"/>
              <a:ext cx="1479887" cy="246648"/>
            </a:xfrm>
            <a:prstGeom prst="rect">
              <a:avLst/>
            </a:prstGeom>
          </p:spPr>
        </p:pic>
      </p:grp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40" y="242828"/>
            <a:ext cx="883000" cy="114793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eltext"/>
          <p:cNvSpPr>
            <a:spLocks noGrp="1"/>
          </p:cNvSpPr>
          <p:nvPr>
            <p:ph type="title"/>
          </p:nvPr>
        </p:nvSpPr>
        <p:spPr>
          <a:xfrm>
            <a:off x="465304" y="692695"/>
            <a:ext cx="5698976" cy="792089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oliennummer"/>
          <p:cNvSpPr>
            <a:spLocks noGrp="1"/>
          </p:cNvSpPr>
          <p:nvPr>
            <p:ph type="sldNum" sz="quarter" idx="2"/>
          </p:nvPr>
        </p:nvSpPr>
        <p:spPr>
          <a:xfrm>
            <a:off x="6588224" y="6381327"/>
            <a:ext cx="343903" cy="3581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hteck 13"/>
          <p:cNvSpPr/>
          <p:nvPr/>
        </p:nvSpPr>
        <p:spPr>
          <a:xfrm>
            <a:off x="467543" y="1484783"/>
            <a:ext cx="8186193" cy="7200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Titeltext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Titeltext</a:t>
            </a:r>
          </a:p>
        </p:txBody>
      </p:sp>
      <p:sp>
        <p:nvSpPr>
          <p:cNvPr id="125" name="Textebene 1…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26" name="Textplatzhalt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467543" y="6271674"/>
            <a:ext cx="8219257" cy="586326"/>
            <a:chOff x="467543" y="6271674"/>
            <a:chExt cx="8219257" cy="586326"/>
          </a:xfrm>
        </p:grpSpPr>
        <p:sp>
          <p:nvSpPr>
            <p:cNvPr id="14" name="Textfeld 15"/>
            <p:cNvSpPr/>
            <p:nvPr/>
          </p:nvSpPr>
          <p:spPr>
            <a:xfrm>
              <a:off x="1979877" y="6396428"/>
              <a:ext cx="3168353" cy="2692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/>
              </a:lvl1pPr>
            </a:lstStyle>
            <a:p>
              <a:r>
                <a:t>Bearbeitung: Nina Steinhauer, Michael Gros</a:t>
              </a:r>
            </a:p>
          </p:txBody>
        </p:sp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217" y="6271674"/>
              <a:ext cx="1319583" cy="586326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3" y="6396428"/>
              <a:ext cx="1479887" cy="24664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hteck 13"/>
          <p:cNvSpPr/>
          <p:nvPr/>
        </p:nvSpPr>
        <p:spPr>
          <a:xfrm>
            <a:off x="467543" y="1484783"/>
            <a:ext cx="8186193" cy="7200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1" name="Titeltext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Titeltext</a:t>
            </a:r>
          </a:p>
        </p:txBody>
      </p:sp>
      <p:sp>
        <p:nvSpPr>
          <p:cNvPr id="142" name="Bildplatzhalt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3" name="Textebene 1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40" y="242828"/>
            <a:ext cx="883000" cy="1147937"/>
          </a:xfrm>
          <a:prstGeom prst="rect">
            <a:avLst/>
          </a:prstGeom>
        </p:spPr>
      </p:pic>
      <p:grpSp>
        <p:nvGrpSpPr>
          <p:cNvPr id="14" name="Gruppieren 13"/>
          <p:cNvGrpSpPr/>
          <p:nvPr userDrawn="1"/>
        </p:nvGrpSpPr>
        <p:grpSpPr>
          <a:xfrm>
            <a:off x="467543" y="6271674"/>
            <a:ext cx="8219257" cy="586326"/>
            <a:chOff x="467543" y="6271674"/>
            <a:chExt cx="8219257" cy="586326"/>
          </a:xfrm>
        </p:grpSpPr>
        <p:sp>
          <p:nvSpPr>
            <p:cNvPr id="15" name="Textfeld 15"/>
            <p:cNvSpPr/>
            <p:nvPr/>
          </p:nvSpPr>
          <p:spPr>
            <a:xfrm>
              <a:off x="1979877" y="6396428"/>
              <a:ext cx="3168353" cy="2692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/>
              </a:lvl1pPr>
            </a:lstStyle>
            <a:p>
              <a:r>
                <a:t>Bearbeitung: Nina Steinhauer, Michael Gros</a:t>
              </a:r>
            </a:p>
          </p:txBody>
        </p:sp>
        <p:pic>
          <p:nvPicPr>
            <p:cNvPr id="16" name="Grafik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217" y="6271674"/>
              <a:ext cx="1319583" cy="586326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3" y="6396428"/>
              <a:ext cx="1479887" cy="24664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13"/>
          <p:cNvSpPr/>
          <p:nvPr/>
        </p:nvSpPr>
        <p:spPr>
          <a:xfrm>
            <a:off x="467543" y="1484783"/>
            <a:ext cx="8186193" cy="7200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Titeltext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12" name="Textebene 1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grpSp>
        <p:nvGrpSpPr>
          <p:cNvPr id="17" name="Gruppieren 16"/>
          <p:cNvGrpSpPr/>
          <p:nvPr userDrawn="1"/>
        </p:nvGrpSpPr>
        <p:grpSpPr>
          <a:xfrm>
            <a:off x="467543" y="6271674"/>
            <a:ext cx="8219257" cy="586326"/>
            <a:chOff x="467543" y="6271674"/>
            <a:chExt cx="8219257" cy="586326"/>
          </a:xfrm>
        </p:grpSpPr>
        <p:sp>
          <p:nvSpPr>
            <p:cNvPr id="8" name="Textfeld 15"/>
            <p:cNvSpPr/>
            <p:nvPr/>
          </p:nvSpPr>
          <p:spPr>
            <a:xfrm>
              <a:off x="1979877" y="6396428"/>
              <a:ext cx="3168353" cy="2692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/>
              </a:lvl1pPr>
            </a:lstStyle>
            <a:p>
              <a:r>
                <a:t>Bearbeitung: Nina Steinhauer, Michael Gros</a:t>
              </a:r>
            </a:p>
          </p:txBody>
        </p:sp>
        <p:pic>
          <p:nvPicPr>
            <p:cNvPr id="14" name="Grafik 13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217" y="6271674"/>
              <a:ext cx="1319583" cy="586326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3" y="6396428"/>
              <a:ext cx="1479887" cy="246648"/>
            </a:xfrm>
            <a:prstGeom prst="rect">
              <a:avLst/>
            </a:prstGeom>
          </p:spPr>
        </p:pic>
      </p:grp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40" y="242828"/>
            <a:ext cx="883000" cy="11479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mgros@lpm.uni-sb.de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el 2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rPr dirty="0" smtClean="0"/>
              <a:t>IDeRBlog</a:t>
            </a:r>
            <a:r>
              <a:rPr lang="de-DE" dirty="0" smtClean="0"/>
              <a:t> ii</a:t>
            </a:r>
            <a:endParaRPr dirty="0"/>
          </a:p>
        </p:txBody>
      </p:sp>
      <p:sp>
        <p:nvSpPr>
          <p:cNvPr id="186" name="Untertitel 3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Schreibst</a:t>
            </a:r>
            <a:r>
              <a:rPr dirty="0"/>
              <a:t> du </a:t>
            </a:r>
            <a:r>
              <a:rPr dirty="0" err="1"/>
              <a:t>noch</a:t>
            </a:r>
            <a:r>
              <a:rPr dirty="0"/>
              <a:t> </a:t>
            </a:r>
          </a:p>
          <a:p>
            <a:r>
              <a:rPr dirty="0" err="1"/>
              <a:t>oder</a:t>
            </a:r>
            <a:r>
              <a:rPr dirty="0"/>
              <a:t> </a:t>
            </a:r>
            <a:r>
              <a:rPr dirty="0" err="1"/>
              <a:t>bloggst</a:t>
            </a:r>
            <a:r>
              <a:rPr dirty="0"/>
              <a:t> du </a:t>
            </a:r>
            <a:r>
              <a:rPr dirty="0" err="1" smtClean="0"/>
              <a:t>schon</a:t>
            </a:r>
            <a:r>
              <a:rPr lang="de-DE" dirty="0" smtClean="0"/>
              <a:t>?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Warum bloggen?</a:t>
            </a:r>
          </a:p>
        </p:txBody>
      </p:sp>
      <p:sp>
        <p:nvSpPr>
          <p:cNvPr id="244" name="Inhaltsplatzhalter 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defRPr>
                <a:solidFill>
                  <a:srgbClr val="BFBFBF"/>
                </a:solidFill>
              </a:defRPr>
            </a:pPr>
            <a:r>
              <a:t>Motivation der Schüler nutzen</a:t>
            </a:r>
          </a:p>
          <a:p>
            <a:pPr>
              <a:lnSpc>
                <a:spcPct val="90000"/>
              </a:lnSpc>
              <a:buClr>
                <a:srgbClr val="000000"/>
              </a:buClr>
              <a:defRPr>
                <a:solidFill>
                  <a:srgbClr val="BFBFBF"/>
                </a:solidFill>
              </a:defRPr>
            </a:pPr>
            <a:r>
              <a:t>Chance für Schüler, andere Zugänge zum Schreiben zu benutzen</a:t>
            </a:r>
          </a:p>
          <a:p>
            <a:pPr>
              <a:lnSpc>
                <a:spcPct val="90000"/>
              </a:lnSpc>
              <a:buClr>
                <a:srgbClr val="000000"/>
              </a:buClr>
            </a:pPr>
            <a:r>
              <a:t>Intensivierung durch Individualisierung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Warum bloggen?</a:t>
            </a:r>
          </a:p>
        </p:txBody>
      </p:sp>
      <p:sp>
        <p:nvSpPr>
          <p:cNvPr id="247" name="Inhaltsplatzhalter 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defRPr>
                <a:solidFill>
                  <a:srgbClr val="BFBFBF"/>
                </a:solidFill>
              </a:defRPr>
            </a:pPr>
            <a:r>
              <a:t>Motivation der Schüler nutzen</a:t>
            </a:r>
          </a:p>
          <a:p>
            <a:pPr>
              <a:lnSpc>
                <a:spcPct val="90000"/>
              </a:lnSpc>
              <a:buClr>
                <a:srgbClr val="000000"/>
              </a:buClr>
              <a:defRPr>
                <a:solidFill>
                  <a:srgbClr val="BFBFBF"/>
                </a:solidFill>
              </a:defRPr>
            </a:pPr>
            <a:r>
              <a:t>Chance für Schüler, andere Zugänge zum Schreiben zu benutzen</a:t>
            </a:r>
          </a:p>
          <a:p>
            <a:pPr>
              <a:lnSpc>
                <a:spcPct val="90000"/>
              </a:lnSpc>
              <a:buClr>
                <a:srgbClr val="000000"/>
              </a:buClr>
              <a:defRPr>
                <a:solidFill>
                  <a:srgbClr val="BFBFBF"/>
                </a:solidFill>
              </a:defRPr>
            </a:pPr>
            <a:r>
              <a:t>Intensivierung durch Individualisierung</a:t>
            </a:r>
          </a:p>
          <a:p>
            <a:pPr>
              <a:lnSpc>
                <a:spcPct val="90000"/>
              </a:lnSpc>
              <a:buClr>
                <a:srgbClr val="000000"/>
              </a:buClr>
            </a:pPr>
            <a:r>
              <a:t>Aufbau von Medienkompetenz (Passwort, Was schreibe ich im Internet? ....)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Warum bloggen?</a:t>
            </a:r>
          </a:p>
        </p:txBody>
      </p:sp>
      <p:sp>
        <p:nvSpPr>
          <p:cNvPr id="250" name="Inhaltsplatzhalter 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defRPr>
                <a:solidFill>
                  <a:srgbClr val="BFBFBF"/>
                </a:solidFill>
              </a:defRPr>
            </a:pPr>
            <a:r>
              <a:t>Motivation der Schüler nutzen</a:t>
            </a:r>
          </a:p>
          <a:p>
            <a:pPr>
              <a:lnSpc>
                <a:spcPct val="90000"/>
              </a:lnSpc>
              <a:buClr>
                <a:srgbClr val="000000"/>
              </a:buClr>
              <a:defRPr>
                <a:solidFill>
                  <a:srgbClr val="BFBFBF"/>
                </a:solidFill>
              </a:defRPr>
            </a:pPr>
            <a:r>
              <a:t>Chance für Schüler, andere Zugänge zum Schreiben zu benutzen</a:t>
            </a:r>
          </a:p>
          <a:p>
            <a:pPr>
              <a:lnSpc>
                <a:spcPct val="90000"/>
              </a:lnSpc>
              <a:buClr>
                <a:srgbClr val="000000"/>
              </a:buClr>
              <a:defRPr>
                <a:solidFill>
                  <a:srgbClr val="BFBFBF"/>
                </a:solidFill>
              </a:defRPr>
            </a:pPr>
            <a:r>
              <a:t>Intensivierung durch Individualisierung</a:t>
            </a:r>
          </a:p>
          <a:p>
            <a:pPr>
              <a:lnSpc>
                <a:spcPct val="90000"/>
              </a:lnSpc>
              <a:buClr>
                <a:srgbClr val="000000"/>
              </a:buClr>
              <a:defRPr>
                <a:solidFill>
                  <a:srgbClr val="BFBFBF"/>
                </a:solidFill>
              </a:defRPr>
            </a:pPr>
            <a:r>
              <a:t>Aufbau von Medienkompetenz (Passwort, Was schreibe ich im Internet? ....)</a:t>
            </a:r>
          </a:p>
          <a:p>
            <a:pPr>
              <a:lnSpc>
                <a:spcPct val="90000"/>
              </a:lnSpc>
              <a:buClr>
                <a:srgbClr val="000000"/>
              </a:buClr>
            </a:pPr>
            <a:r>
              <a:t>Texte erstellen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Warum bloggen?</a:t>
            </a:r>
          </a:p>
        </p:txBody>
      </p:sp>
      <p:sp>
        <p:nvSpPr>
          <p:cNvPr id="253" name="Inhaltsplatzhalter 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defRPr>
                <a:solidFill>
                  <a:srgbClr val="BFBFBF"/>
                </a:solidFill>
              </a:defRPr>
            </a:pPr>
            <a:r>
              <a:t>Motivation der Schüler nutzen</a:t>
            </a:r>
          </a:p>
          <a:p>
            <a:pPr>
              <a:lnSpc>
                <a:spcPct val="90000"/>
              </a:lnSpc>
              <a:buClr>
                <a:srgbClr val="000000"/>
              </a:buClr>
              <a:defRPr>
                <a:solidFill>
                  <a:srgbClr val="BFBFBF"/>
                </a:solidFill>
              </a:defRPr>
            </a:pPr>
            <a:r>
              <a:t>Chance für Schüler, andere Zugänge zum Schreiben zu benutzen</a:t>
            </a:r>
          </a:p>
          <a:p>
            <a:pPr>
              <a:lnSpc>
                <a:spcPct val="90000"/>
              </a:lnSpc>
              <a:buClr>
                <a:srgbClr val="000000"/>
              </a:buClr>
              <a:defRPr>
                <a:solidFill>
                  <a:srgbClr val="BFBFBF"/>
                </a:solidFill>
              </a:defRPr>
            </a:pPr>
            <a:r>
              <a:t>Intensivierung durch Individualisierung</a:t>
            </a:r>
          </a:p>
          <a:p>
            <a:pPr>
              <a:lnSpc>
                <a:spcPct val="90000"/>
              </a:lnSpc>
              <a:buClr>
                <a:srgbClr val="000000"/>
              </a:buClr>
              <a:defRPr>
                <a:solidFill>
                  <a:srgbClr val="BFBFBF"/>
                </a:solidFill>
              </a:defRPr>
            </a:pPr>
            <a:r>
              <a:t>Aufbau von Medienkompetenz (Passwort, Was schreibe ich im Internet? ....)</a:t>
            </a:r>
          </a:p>
          <a:p>
            <a:pPr>
              <a:lnSpc>
                <a:spcPct val="90000"/>
              </a:lnSpc>
              <a:buClr>
                <a:srgbClr val="000000"/>
              </a:buClr>
              <a:defRPr>
                <a:solidFill>
                  <a:srgbClr val="BFBFBF"/>
                </a:solidFill>
              </a:defRPr>
            </a:pPr>
            <a:r>
              <a:t>Texte erstellen</a:t>
            </a:r>
          </a:p>
          <a:p>
            <a:pPr>
              <a:lnSpc>
                <a:spcPct val="90000"/>
              </a:lnSpc>
              <a:buClr>
                <a:srgbClr val="000000"/>
              </a:buClr>
            </a:pPr>
            <a:r>
              <a:t>Lesen und kommentieren ....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Warum bloggen?</a:t>
            </a:r>
          </a:p>
        </p:txBody>
      </p:sp>
      <p:sp>
        <p:nvSpPr>
          <p:cNvPr id="256" name="Inhaltsplatzhalter 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buClr>
                <a:srgbClr val="000000"/>
              </a:buClr>
              <a:defRPr>
                <a:solidFill>
                  <a:srgbClr val="BFBFBF"/>
                </a:solidFill>
              </a:defRPr>
            </a:pPr>
            <a:r>
              <a:t>Motivation der Schüler nutzen</a:t>
            </a:r>
          </a:p>
          <a:p>
            <a:pPr>
              <a:lnSpc>
                <a:spcPct val="81000"/>
              </a:lnSpc>
              <a:buClr>
                <a:srgbClr val="000000"/>
              </a:buClr>
              <a:defRPr>
                <a:solidFill>
                  <a:srgbClr val="BFBFBF"/>
                </a:solidFill>
              </a:defRPr>
            </a:pPr>
            <a:r>
              <a:t>Chance für Schüler, andere Zugänge zum Schreiben zu benutzen</a:t>
            </a:r>
          </a:p>
          <a:p>
            <a:pPr>
              <a:lnSpc>
                <a:spcPct val="81000"/>
              </a:lnSpc>
              <a:buClr>
                <a:srgbClr val="000000"/>
              </a:buClr>
              <a:defRPr>
                <a:solidFill>
                  <a:srgbClr val="BFBFBF"/>
                </a:solidFill>
              </a:defRPr>
            </a:pPr>
            <a:r>
              <a:t>Intensivierung durch Individualisierung</a:t>
            </a:r>
          </a:p>
          <a:p>
            <a:pPr>
              <a:lnSpc>
                <a:spcPct val="81000"/>
              </a:lnSpc>
              <a:buClr>
                <a:srgbClr val="000000"/>
              </a:buClr>
              <a:defRPr>
                <a:solidFill>
                  <a:srgbClr val="BFBFBF"/>
                </a:solidFill>
              </a:defRPr>
            </a:pPr>
            <a:r>
              <a:t>Aufbau von Medienkompetenz (Passwort, Was schreibe ich im Internet? ....)</a:t>
            </a:r>
          </a:p>
          <a:p>
            <a:pPr>
              <a:lnSpc>
                <a:spcPct val="81000"/>
              </a:lnSpc>
              <a:buClr>
                <a:srgbClr val="000000"/>
              </a:buClr>
              <a:defRPr>
                <a:solidFill>
                  <a:srgbClr val="BFBFBF"/>
                </a:solidFill>
              </a:defRPr>
            </a:pPr>
            <a:r>
              <a:t>Texte erstellen</a:t>
            </a:r>
          </a:p>
          <a:p>
            <a:pPr>
              <a:lnSpc>
                <a:spcPct val="81000"/>
              </a:lnSpc>
              <a:buClr>
                <a:srgbClr val="000000"/>
              </a:buClr>
              <a:defRPr>
                <a:solidFill>
                  <a:srgbClr val="BFBFBF"/>
                </a:solidFill>
              </a:defRPr>
            </a:pPr>
            <a:r>
              <a:t>Lesen und kommentieren ....</a:t>
            </a:r>
          </a:p>
          <a:p>
            <a:pPr>
              <a:lnSpc>
                <a:spcPct val="81000"/>
              </a:lnSpc>
              <a:buClr>
                <a:srgbClr val="000000"/>
              </a:buClr>
            </a:pPr>
            <a:r>
              <a:t>Einbeziehung der Eltern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Vorstellung</a:t>
            </a:r>
            <a:r>
              <a:rPr dirty="0"/>
              <a:t> </a:t>
            </a:r>
            <a:r>
              <a:rPr dirty="0" smtClean="0"/>
              <a:t>IDeRBlog</a:t>
            </a:r>
            <a:r>
              <a:rPr lang="de-DE" dirty="0" smtClean="0"/>
              <a:t> ii</a:t>
            </a:r>
            <a:endParaRPr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111" y="1632463"/>
            <a:ext cx="5954585" cy="442289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Ihr Auftrag</a:t>
            </a:r>
          </a:p>
        </p:txBody>
      </p:sp>
      <p:sp>
        <p:nvSpPr>
          <p:cNvPr id="263" name="Textfeld 2"/>
          <p:cNvSpPr/>
          <p:nvPr/>
        </p:nvSpPr>
        <p:spPr>
          <a:xfrm>
            <a:off x="5508104" y="1628800"/>
            <a:ext cx="3168353" cy="443198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50800" dir="5400000" rotWithShape="0">
              <a:srgbClr val="558ED5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endParaRPr dirty="0"/>
          </a:p>
          <a:p>
            <a:pPr>
              <a:defRPr sz="3600"/>
            </a:pPr>
            <a:r>
              <a:rPr dirty="0" err="1"/>
              <a:t>Schreiben</a:t>
            </a:r>
            <a:r>
              <a:rPr dirty="0"/>
              <a:t> </a:t>
            </a:r>
            <a:r>
              <a:rPr dirty="0" err="1"/>
              <a:t>Sie</a:t>
            </a:r>
            <a:r>
              <a:rPr dirty="0"/>
              <a:t> </a:t>
            </a:r>
            <a:r>
              <a:rPr dirty="0" err="1"/>
              <a:t>einen</a:t>
            </a:r>
            <a:r>
              <a:rPr dirty="0"/>
              <a:t> </a:t>
            </a:r>
            <a:r>
              <a:rPr dirty="0" err="1"/>
              <a:t>kurzen</a:t>
            </a:r>
            <a:r>
              <a:rPr dirty="0"/>
              <a:t> Text </a:t>
            </a:r>
            <a:r>
              <a:rPr dirty="0" err="1"/>
              <a:t>über</a:t>
            </a:r>
            <a:r>
              <a:rPr dirty="0"/>
              <a:t> </a:t>
            </a:r>
            <a:r>
              <a:rPr lang="de-DE" dirty="0" smtClean="0"/>
              <a:t>Ihre Schule</a:t>
            </a:r>
            <a:r>
              <a:rPr dirty="0" smtClean="0"/>
              <a:t>!</a:t>
            </a:r>
            <a:endParaRPr dirty="0"/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rPr dirty="0"/>
              <a:t> ca 5 </a:t>
            </a:r>
            <a:r>
              <a:rPr dirty="0" err="1"/>
              <a:t>Sätze</a:t>
            </a:r>
            <a:endParaRPr dirty="0"/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rPr dirty="0" err="1"/>
              <a:t>Achten</a:t>
            </a:r>
            <a:r>
              <a:rPr dirty="0"/>
              <a:t> </a:t>
            </a:r>
            <a:r>
              <a:rPr dirty="0" err="1"/>
              <a:t>Sie</a:t>
            </a:r>
            <a:r>
              <a:rPr dirty="0"/>
              <a:t> auf kind-</a:t>
            </a:r>
            <a:r>
              <a:rPr dirty="0" err="1"/>
              <a:t>gemäße</a:t>
            </a:r>
            <a:r>
              <a:rPr dirty="0"/>
              <a:t> </a:t>
            </a:r>
            <a:r>
              <a:rPr dirty="0" err="1" smtClean="0"/>
              <a:t>Sprache</a:t>
            </a:r>
            <a:r>
              <a:rPr lang="de-DE" dirty="0" smtClean="0"/>
              <a:t> und schreiben Sie absichtlich Fehler</a:t>
            </a:r>
            <a:endParaRPr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15152" y="1628800"/>
            <a:ext cx="4395236" cy="3511543"/>
            <a:chOff x="615152" y="1628800"/>
            <a:chExt cx="4395236" cy="3511543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5152" y="1628800"/>
              <a:ext cx="4395236" cy="3264657"/>
            </a:xfrm>
            <a:prstGeom prst="rect">
              <a:avLst/>
            </a:prstGeom>
          </p:spPr>
        </p:pic>
        <p:sp>
          <p:nvSpPr>
            <p:cNvPr id="8" name="Textfeld 10"/>
            <p:cNvSpPr/>
            <p:nvPr/>
          </p:nvSpPr>
          <p:spPr>
            <a:xfrm>
              <a:off x="672577" y="4934602"/>
              <a:ext cx="3384377" cy="2057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700"/>
              </a:lvl1pPr>
            </a:lstStyle>
            <a:p>
              <a:r>
                <a:rPr dirty="0"/>
                <a:t>„Screenshot“ by „</a:t>
              </a:r>
              <a:r>
                <a:rPr dirty="0" err="1"/>
                <a:t>Iderblog</a:t>
              </a:r>
              <a:r>
                <a:rPr dirty="0"/>
                <a:t>“ CC BY 3.0 www.iderblog.eu </a:t>
              </a:r>
              <a:r>
                <a:rPr dirty="0" smtClean="0"/>
                <a:t>(</a:t>
              </a:r>
              <a:r>
                <a:rPr lang="de-DE" dirty="0" smtClean="0"/>
                <a:t>09</a:t>
              </a:r>
              <a:r>
                <a:rPr dirty="0" smtClean="0"/>
                <a:t>.</a:t>
              </a:r>
              <a:r>
                <a:rPr lang="de-DE" dirty="0" smtClean="0"/>
                <a:t>0</a:t>
              </a:r>
              <a:r>
                <a:rPr dirty="0" smtClean="0"/>
                <a:t>1.</a:t>
              </a:r>
              <a:r>
                <a:rPr lang="de-DE" dirty="0" smtClean="0"/>
                <a:t>19</a:t>
              </a:r>
              <a:r>
                <a:rPr dirty="0" smtClean="0"/>
                <a:t>) </a:t>
              </a:r>
              <a:r>
                <a:rPr lang="de-DE" dirty="0" smtClean="0"/>
                <a:t>08</a:t>
              </a:r>
              <a:r>
                <a:rPr dirty="0" smtClean="0"/>
                <a:t>:</a:t>
              </a:r>
              <a:r>
                <a:rPr lang="de-DE" dirty="0" smtClean="0"/>
                <a:t>19</a:t>
              </a:r>
              <a:endParaRPr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Ihr Auftrag</a:t>
            </a:r>
          </a:p>
        </p:txBody>
      </p:sp>
      <p:sp>
        <p:nvSpPr>
          <p:cNvPr id="267" name="Textfeld 2"/>
          <p:cNvSpPr/>
          <p:nvPr/>
        </p:nvSpPr>
        <p:spPr>
          <a:xfrm>
            <a:off x="5508104" y="1628800"/>
            <a:ext cx="3168353" cy="415498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50800" dir="5400000" rotWithShape="0">
              <a:srgbClr val="558ED5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r>
              <a:rPr dirty="0" err="1"/>
              <a:t>Melden</a:t>
            </a:r>
            <a:r>
              <a:rPr dirty="0"/>
              <a:t> </a:t>
            </a:r>
            <a:r>
              <a:rPr dirty="0" err="1"/>
              <a:t>Sie</a:t>
            </a:r>
            <a:r>
              <a:rPr dirty="0"/>
              <a:t> </a:t>
            </a:r>
            <a:r>
              <a:rPr dirty="0" err="1"/>
              <a:t>sich</a:t>
            </a:r>
            <a:r>
              <a:rPr dirty="0"/>
              <a:t> </a:t>
            </a:r>
            <a:r>
              <a:rPr dirty="0" err="1"/>
              <a:t>bei</a:t>
            </a:r>
            <a:r>
              <a:rPr dirty="0"/>
              <a:t> IDeRBlog auf der </a:t>
            </a:r>
            <a:r>
              <a:rPr dirty="0" err="1"/>
              <a:t>Schreibplattform</a:t>
            </a:r>
            <a:r>
              <a:rPr dirty="0"/>
              <a:t> an</a:t>
            </a:r>
            <a:r>
              <a:rPr dirty="0" smtClean="0"/>
              <a:t>!</a:t>
            </a:r>
            <a:endParaRPr lang="de-DE" dirty="0" smtClean="0"/>
          </a:p>
          <a:p>
            <a:pPr>
              <a:defRPr sz="2400"/>
            </a:pPr>
            <a:r>
              <a:rPr lang="de-DE" dirty="0" smtClean="0"/>
              <a:t>Nutzen Sie die Zugangsdaten auf dem Blatt!</a:t>
            </a:r>
            <a:endParaRPr dirty="0"/>
          </a:p>
          <a:p>
            <a:pPr>
              <a:defRPr sz="2400"/>
            </a:pPr>
            <a:endParaRPr dirty="0"/>
          </a:p>
          <a:p>
            <a:pPr>
              <a:defRPr sz="2400"/>
            </a:pPr>
            <a:r>
              <a:rPr dirty="0" err="1"/>
              <a:t>Schreiben</a:t>
            </a:r>
            <a:r>
              <a:rPr dirty="0"/>
              <a:t> </a:t>
            </a:r>
            <a:r>
              <a:rPr dirty="0" err="1"/>
              <a:t>Sie</a:t>
            </a:r>
            <a:r>
              <a:rPr dirty="0"/>
              <a:t> den Text </a:t>
            </a:r>
            <a:r>
              <a:rPr dirty="0" err="1"/>
              <a:t>mit</a:t>
            </a:r>
            <a:r>
              <a:rPr dirty="0"/>
              <a:t> </a:t>
            </a:r>
            <a:r>
              <a:rPr dirty="0" err="1"/>
              <a:t>Fehlern</a:t>
            </a:r>
            <a:r>
              <a:rPr dirty="0"/>
              <a:t>, </a:t>
            </a:r>
            <a:r>
              <a:rPr dirty="0" err="1"/>
              <a:t>kontrollieren</a:t>
            </a:r>
            <a:r>
              <a:rPr dirty="0"/>
              <a:t> </a:t>
            </a:r>
            <a:r>
              <a:rPr dirty="0" err="1"/>
              <a:t>Sie</a:t>
            </a:r>
            <a:r>
              <a:rPr dirty="0"/>
              <a:t> </a:t>
            </a:r>
            <a:r>
              <a:rPr dirty="0" err="1"/>
              <a:t>ihn</a:t>
            </a:r>
            <a:r>
              <a:rPr dirty="0"/>
              <a:t> und </a:t>
            </a:r>
            <a:r>
              <a:rPr dirty="0" err="1"/>
              <a:t>geben</a:t>
            </a:r>
            <a:r>
              <a:rPr dirty="0"/>
              <a:t> </a:t>
            </a:r>
            <a:r>
              <a:rPr dirty="0" err="1"/>
              <a:t>ihn</a:t>
            </a:r>
            <a:r>
              <a:rPr dirty="0"/>
              <a:t> ab!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615152" y="1628800"/>
            <a:ext cx="4395236" cy="3511543"/>
            <a:chOff x="615152" y="1628800"/>
            <a:chExt cx="4395236" cy="3511543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5152" y="1628800"/>
              <a:ext cx="4395236" cy="3264657"/>
            </a:xfrm>
            <a:prstGeom prst="rect">
              <a:avLst/>
            </a:prstGeom>
          </p:spPr>
        </p:pic>
        <p:sp>
          <p:nvSpPr>
            <p:cNvPr id="6" name="Textfeld 10"/>
            <p:cNvSpPr/>
            <p:nvPr/>
          </p:nvSpPr>
          <p:spPr>
            <a:xfrm>
              <a:off x="672577" y="4934602"/>
              <a:ext cx="3384377" cy="2057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700"/>
              </a:lvl1pPr>
            </a:lstStyle>
            <a:p>
              <a:r>
                <a:rPr dirty="0"/>
                <a:t>„Screenshot“ by „</a:t>
              </a:r>
              <a:r>
                <a:rPr dirty="0" err="1"/>
                <a:t>Iderblog</a:t>
              </a:r>
              <a:r>
                <a:rPr dirty="0"/>
                <a:t>“ CC BY 3.0 www.iderblog.eu </a:t>
              </a:r>
              <a:r>
                <a:rPr dirty="0" smtClean="0"/>
                <a:t>(</a:t>
              </a:r>
              <a:r>
                <a:rPr lang="de-DE" dirty="0" smtClean="0"/>
                <a:t>09</a:t>
              </a:r>
              <a:r>
                <a:rPr dirty="0" smtClean="0"/>
                <a:t>.</a:t>
              </a:r>
              <a:r>
                <a:rPr lang="de-DE" dirty="0" smtClean="0"/>
                <a:t>0</a:t>
              </a:r>
              <a:r>
                <a:rPr dirty="0" smtClean="0"/>
                <a:t>1.</a:t>
              </a:r>
              <a:r>
                <a:rPr lang="de-DE" dirty="0" smtClean="0"/>
                <a:t>19</a:t>
              </a:r>
              <a:r>
                <a:rPr dirty="0" smtClean="0"/>
                <a:t>) </a:t>
              </a:r>
              <a:r>
                <a:rPr lang="de-DE" dirty="0" smtClean="0"/>
                <a:t>08</a:t>
              </a:r>
              <a:r>
                <a:rPr dirty="0" smtClean="0"/>
                <a:t>:</a:t>
              </a:r>
              <a:r>
                <a:rPr lang="de-DE" dirty="0" smtClean="0"/>
                <a:t>19</a:t>
              </a:r>
              <a:endParaRPr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Anmeldedaten</a:t>
            </a: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532009"/>
              </p:ext>
            </p:extLst>
          </p:nvPr>
        </p:nvGraphicFramePr>
        <p:xfrm>
          <a:off x="3487866" y="1700211"/>
          <a:ext cx="3748430" cy="40330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4215"/>
                <a:gridCol w="1874215"/>
              </a:tblGrid>
              <a:tr h="5807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Nutzername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Passwort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</a:tr>
              <a:tr h="4931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</a:tr>
              <a:tr h="4931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</a:tr>
              <a:tr h="4931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</a:tr>
              <a:tr h="4931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</a:tr>
              <a:tr h="4931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</a:tr>
              <a:tr h="4931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</a:tr>
              <a:tr h="4931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1878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smtClean="0"/>
              <a:t>IDeRBlog</a:t>
            </a:r>
            <a:r>
              <a:rPr lang="de-DE" dirty="0" smtClean="0"/>
              <a:t> ii</a:t>
            </a:r>
            <a:endParaRPr dirty="0"/>
          </a:p>
        </p:txBody>
      </p:sp>
      <p:sp>
        <p:nvSpPr>
          <p:cNvPr id="273" name="Inhaltsplatzhalter 2"/>
          <p:cNvSpPr>
            <a:spLocks noGrp="1"/>
          </p:cNvSpPr>
          <p:nvPr>
            <p:ph type="body" sz="half" idx="1"/>
          </p:nvPr>
        </p:nvSpPr>
        <p:spPr>
          <a:xfrm>
            <a:off x="4014044" y="1593547"/>
            <a:ext cx="4694361" cy="478778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None/>
              <a:defRPr sz="2400"/>
            </a:lvl1pPr>
          </a:lstStyle>
          <a:p>
            <a:r>
              <a:rPr dirty="0" err="1"/>
              <a:t>Schülerinnen</a:t>
            </a:r>
            <a:r>
              <a:rPr dirty="0"/>
              <a:t> und </a:t>
            </a:r>
            <a:r>
              <a:rPr dirty="0" err="1"/>
              <a:t>Schüler</a:t>
            </a:r>
            <a:r>
              <a:rPr dirty="0"/>
              <a:t> </a:t>
            </a:r>
            <a:r>
              <a:rPr dirty="0" err="1"/>
              <a:t>bloggen</a:t>
            </a:r>
            <a:endParaRPr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229237" y="1797967"/>
            <a:ext cx="4002794" cy="4197241"/>
            <a:chOff x="229237" y="1797967"/>
            <a:chExt cx="4002794" cy="4197241"/>
          </a:xfrm>
        </p:grpSpPr>
        <p:sp>
          <p:nvSpPr>
            <p:cNvPr id="274" name="Shape 52"/>
            <p:cNvSpPr/>
            <p:nvPr/>
          </p:nvSpPr>
          <p:spPr>
            <a:xfrm>
              <a:off x="229237" y="1797967"/>
              <a:ext cx="3739268" cy="6232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/>
            <a:p>
              <a:pPr algn="ctr">
                <a:spcBef>
                  <a:spcPts val="300"/>
                </a:spcBef>
                <a:defRPr sz="1600" b="1"/>
              </a:pPr>
              <a:r>
                <a:rPr dirty="0" err="1"/>
                <a:t>I</a:t>
              </a:r>
              <a:r>
                <a:rPr b="0" dirty="0" err="1">
                  <a:solidFill>
                    <a:srgbClr val="888888"/>
                  </a:solidFill>
                </a:rPr>
                <a:t>ndiviuell</a:t>
              </a:r>
              <a:r>
                <a:rPr b="0" dirty="0">
                  <a:solidFill>
                    <a:srgbClr val="888888"/>
                  </a:solidFill>
                </a:rPr>
                <a:t> </a:t>
              </a:r>
              <a:r>
                <a:rPr dirty="0" err="1"/>
                <a:t>D</a:t>
              </a:r>
              <a:r>
                <a:rPr b="0" dirty="0" err="1">
                  <a:solidFill>
                    <a:srgbClr val="888888"/>
                  </a:solidFill>
                </a:rPr>
                <a:t>iffer</a:t>
              </a:r>
              <a:r>
                <a:rPr dirty="0" err="1"/>
                <a:t>E</a:t>
              </a:r>
              <a:r>
                <a:rPr b="0" dirty="0" err="1">
                  <a:solidFill>
                    <a:srgbClr val="888888"/>
                  </a:solidFill>
                </a:rPr>
                <a:t>nziert</a:t>
              </a:r>
              <a:r>
                <a:rPr b="0" dirty="0">
                  <a:solidFill>
                    <a:srgbClr val="888888"/>
                  </a:solidFill>
                </a:rPr>
                <a:t> </a:t>
              </a:r>
              <a:r>
                <a:rPr dirty="0" err="1"/>
                <a:t>R</a:t>
              </a:r>
              <a:r>
                <a:rPr b="0" dirty="0" err="1">
                  <a:solidFill>
                    <a:srgbClr val="888888"/>
                  </a:solidFill>
                </a:rPr>
                <a:t>ichtig</a:t>
              </a:r>
              <a:r>
                <a:rPr b="0" dirty="0">
                  <a:solidFill>
                    <a:srgbClr val="888888"/>
                  </a:solidFill>
                </a:rPr>
                <a:t> </a:t>
              </a:r>
              <a:r>
                <a:rPr b="0" dirty="0" err="1" smtClean="0">
                  <a:solidFill>
                    <a:srgbClr val="888888"/>
                  </a:solidFill>
                </a:rPr>
                <a:t>schreiben</a:t>
              </a:r>
              <a:endParaRPr lang="de-DE" b="0" dirty="0" smtClean="0">
                <a:solidFill>
                  <a:srgbClr val="888888"/>
                </a:solidFill>
              </a:endParaRPr>
            </a:p>
            <a:p>
              <a:pPr algn="ctr">
                <a:spcBef>
                  <a:spcPts val="300"/>
                </a:spcBef>
                <a:defRPr sz="1600" b="1"/>
              </a:pPr>
              <a:r>
                <a:rPr lang="de-DE" dirty="0" smtClean="0">
                  <a:solidFill>
                    <a:schemeClr val="tx1"/>
                  </a:solidFill>
                </a:rPr>
                <a:t>i</a:t>
              </a:r>
              <a:r>
                <a:rPr lang="de-DE" dirty="0" smtClean="0">
                  <a:solidFill>
                    <a:srgbClr val="888888"/>
                  </a:solidFill>
                </a:rPr>
                <a:t>ndividualisieren </a:t>
              </a:r>
              <a:r>
                <a:rPr lang="de-DE" dirty="0" smtClean="0">
                  <a:solidFill>
                    <a:schemeClr val="tx1"/>
                  </a:solidFill>
                </a:rPr>
                <a:t>i</a:t>
              </a:r>
              <a:r>
                <a:rPr lang="de-DE" dirty="0" smtClean="0">
                  <a:solidFill>
                    <a:srgbClr val="888888"/>
                  </a:solidFill>
                </a:rPr>
                <a:t>mplementieren</a:t>
              </a:r>
              <a:endParaRPr b="0" dirty="0">
                <a:solidFill>
                  <a:srgbClr val="888888"/>
                </a:solidFill>
              </a:endParaRPr>
            </a:p>
          </p:txBody>
        </p:sp>
        <p:sp>
          <p:nvSpPr>
            <p:cNvPr id="275" name="Shape 52"/>
            <p:cNvSpPr/>
            <p:nvPr/>
          </p:nvSpPr>
          <p:spPr>
            <a:xfrm>
              <a:off x="274776" y="5662467"/>
              <a:ext cx="3739268" cy="3327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 algn="ctr">
                <a:spcBef>
                  <a:spcPts val="300"/>
                </a:spcBef>
                <a:defRPr sz="1600" b="1"/>
              </a:lvl1pPr>
            </a:lstStyle>
            <a:p>
              <a:r>
                <a:rPr dirty="0"/>
                <a:t>www.iderblog.eu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92413" y="2421215"/>
              <a:ext cx="3839618" cy="3071047"/>
              <a:chOff x="615152" y="1628800"/>
              <a:chExt cx="4395236" cy="3511543"/>
            </a:xfrm>
          </p:grpSpPr>
          <p:pic>
            <p:nvPicPr>
              <p:cNvPr id="14" name="Grafik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5152" y="1628800"/>
                <a:ext cx="4395236" cy="3264657"/>
              </a:xfrm>
              <a:prstGeom prst="rect">
                <a:avLst/>
              </a:prstGeom>
            </p:spPr>
          </p:pic>
          <p:sp>
            <p:nvSpPr>
              <p:cNvPr id="15" name="Textfeld 10"/>
              <p:cNvSpPr/>
              <p:nvPr/>
            </p:nvSpPr>
            <p:spPr>
              <a:xfrm>
                <a:off x="672577" y="4934602"/>
                <a:ext cx="3384377" cy="20574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45719" rIns="45719">
                <a:spAutoFit/>
              </a:bodyPr>
              <a:lstStyle>
                <a:lvl1pPr>
                  <a:defRPr sz="700"/>
                </a:lvl1pPr>
              </a:lstStyle>
              <a:p>
                <a:r>
                  <a:rPr dirty="0"/>
                  <a:t>„Screenshot“ by „</a:t>
                </a:r>
                <a:r>
                  <a:rPr dirty="0" err="1"/>
                  <a:t>Iderblog</a:t>
                </a:r>
                <a:r>
                  <a:rPr dirty="0"/>
                  <a:t>“ CC BY 3.0 www.iderblog.eu </a:t>
                </a:r>
                <a:r>
                  <a:rPr dirty="0" smtClean="0"/>
                  <a:t>(</a:t>
                </a:r>
                <a:r>
                  <a:rPr lang="de-DE" dirty="0" smtClean="0"/>
                  <a:t>09</a:t>
                </a:r>
                <a:r>
                  <a:rPr dirty="0" smtClean="0"/>
                  <a:t>.</a:t>
                </a:r>
                <a:r>
                  <a:rPr lang="de-DE" dirty="0" smtClean="0"/>
                  <a:t>0</a:t>
                </a:r>
                <a:r>
                  <a:rPr dirty="0" smtClean="0"/>
                  <a:t>1.</a:t>
                </a:r>
                <a:r>
                  <a:rPr lang="de-DE" dirty="0" smtClean="0"/>
                  <a:t>19</a:t>
                </a:r>
                <a:r>
                  <a:rPr dirty="0" smtClean="0"/>
                  <a:t>) </a:t>
                </a:r>
                <a:r>
                  <a:rPr lang="de-DE" dirty="0" smtClean="0"/>
                  <a:t>08</a:t>
                </a:r>
                <a:r>
                  <a:rPr dirty="0" smtClean="0"/>
                  <a:t>:</a:t>
                </a:r>
                <a:r>
                  <a:rPr lang="de-DE" dirty="0" smtClean="0"/>
                  <a:t>19</a:t>
                </a:r>
                <a:endParaRPr dirty="0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Programm</a:t>
            </a:r>
            <a:endParaRPr lang="de-DE" dirty="0"/>
          </a:p>
        </p:txBody>
      </p:sp>
      <p:sp>
        <p:nvSpPr>
          <p:cNvPr id="9" name="Abgerundetes Rechteck 8"/>
          <p:cNvSpPr/>
          <p:nvPr/>
        </p:nvSpPr>
        <p:spPr>
          <a:xfrm>
            <a:off x="1763688" y="3628873"/>
            <a:ext cx="56166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1835696" y="3788858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chemeClr val="bg1"/>
                </a:solidFill>
              </a:rPr>
              <a:t>Warum bloggen?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1785684" y="4509120"/>
            <a:ext cx="56166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1857692" y="468449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solidFill>
                  <a:schemeClr val="bg1"/>
                </a:solidFill>
              </a:rPr>
              <a:t>IDeRBlog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1763688" y="2761764"/>
            <a:ext cx="56166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835696" y="2937138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Relevanz von </a:t>
            </a:r>
            <a:r>
              <a:rPr lang="de-DE" sz="2000" dirty="0" smtClean="0">
                <a:solidFill>
                  <a:schemeClr val="bg1"/>
                </a:solidFill>
              </a:rPr>
              <a:t>Geschriebenem</a:t>
            </a:r>
            <a:endParaRPr lang="de-DE" sz="2000" dirty="0">
              <a:solidFill>
                <a:schemeClr val="bg1"/>
              </a:solidFill>
            </a:endParaRPr>
          </a:p>
          <a:p>
            <a:pPr algn="ctr"/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371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IDeRBlog </a:t>
            </a:r>
            <a:r>
              <a:rPr lang="de-DE" dirty="0"/>
              <a:t>ii</a:t>
            </a:r>
            <a:endParaRPr dirty="0"/>
          </a:p>
        </p:txBody>
      </p:sp>
      <p:sp>
        <p:nvSpPr>
          <p:cNvPr id="280" name="Inhaltsplatzhalter 2"/>
          <p:cNvSpPr>
            <a:spLocks noGrp="1"/>
          </p:cNvSpPr>
          <p:nvPr>
            <p:ph type="body" sz="half" idx="1"/>
          </p:nvPr>
        </p:nvSpPr>
        <p:spPr>
          <a:xfrm>
            <a:off x="4014044" y="1593547"/>
            <a:ext cx="4878437" cy="4787782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500"/>
              </a:spcBef>
              <a:buSzTx/>
              <a:buNone/>
              <a:defRPr sz="2400">
                <a:solidFill>
                  <a:srgbClr val="BFBFBF"/>
                </a:solidFill>
              </a:defRPr>
            </a:pPr>
            <a:r>
              <a:t>Schülerinnen und Schüler bloggen</a:t>
            </a:r>
          </a:p>
          <a:p>
            <a:pPr marL="0" indent="0" algn="ctr">
              <a:buSzTx/>
              <a:buNone/>
              <a:defRPr sz="2400"/>
            </a:pPr>
            <a:endParaRPr/>
          </a:p>
          <a:p>
            <a:pPr marL="0" indent="0" algn="ctr">
              <a:spcBef>
                <a:spcPts val="500"/>
              </a:spcBef>
              <a:buSzTx/>
              <a:buNone/>
              <a:defRPr sz="2400"/>
            </a:pPr>
            <a:r>
              <a:t>Korrektur &amp; Fehleranalyse durch intelligentes Wörterbuch </a:t>
            </a:r>
          </a:p>
        </p:txBody>
      </p:sp>
      <p:sp>
        <p:nvSpPr>
          <p:cNvPr id="283" name="Pfeil nach unten 7"/>
          <p:cNvSpPr/>
          <p:nvPr/>
        </p:nvSpPr>
        <p:spPr>
          <a:xfrm>
            <a:off x="6210660" y="2029285"/>
            <a:ext cx="216025" cy="319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300"/>
                </a:moveTo>
                <a:lnTo>
                  <a:pt x="5400" y="143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4300"/>
                </a:lnTo>
                <a:lnTo>
                  <a:pt x="21600" y="1430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8" name="Gruppieren 17"/>
          <p:cNvGrpSpPr/>
          <p:nvPr/>
        </p:nvGrpSpPr>
        <p:grpSpPr>
          <a:xfrm>
            <a:off x="229237" y="1797967"/>
            <a:ext cx="4002794" cy="4197241"/>
            <a:chOff x="229237" y="1797967"/>
            <a:chExt cx="4002794" cy="4197241"/>
          </a:xfrm>
        </p:grpSpPr>
        <p:sp>
          <p:nvSpPr>
            <p:cNvPr id="19" name="Shape 52"/>
            <p:cNvSpPr/>
            <p:nvPr/>
          </p:nvSpPr>
          <p:spPr>
            <a:xfrm>
              <a:off x="229237" y="1797967"/>
              <a:ext cx="3739268" cy="6232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/>
            <a:p>
              <a:pPr algn="ctr">
                <a:spcBef>
                  <a:spcPts val="300"/>
                </a:spcBef>
                <a:defRPr sz="1600" b="1"/>
              </a:pPr>
              <a:r>
                <a:rPr dirty="0" err="1"/>
                <a:t>I</a:t>
              </a:r>
              <a:r>
                <a:rPr b="0" dirty="0" err="1">
                  <a:solidFill>
                    <a:srgbClr val="888888"/>
                  </a:solidFill>
                </a:rPr>
                <a:t>ndiviuell</a:t>
              </a:r>
              <a:r>
                <a:rPr b="0" dirty="0">
                  <a:solidFill>
                    <a:srgbClr val="888888"/>
                  </a:solidFill>
                </a:rPr>
                <a:t> </a:t>
              </a:r>
              <a:r>
                <a:rPr dirty="0" err="1"/>
                <a:t>D</a:t>
              </a:r>
              <a:r>
                <a:rPr b="0" dirty="0" err="1">
                  <a:solidFill>
                    <a:srgbClr val="888888"/>
                  </a:solidFill>
                </a:rPr>
                <a:t>iffer</a:t>
              </a:r>
              <a:r>
                <a:rPr dirty="0" err="1"/>
                <a:t>E</a:t>
              </a:r>
              <a:r>
                <a:rPr b="0" dirty="0" err="1">
                  <a:solidFill>
                    <a:srgbClr val="888888"/>
                  </a:solidFill>
                </a:rPr>
                <a:t>nziert</a:t>
              </a:r>
              <a:r>
                <a:rPr b="0" dirty="0">
                  <a:solidFill>
                    <a:srgbClr val="888888"/>
                  </a:solidFill>
                </a:rPr>
                <a:t> </a:t>
              </a:r>
              <a:r>
                <a:rPr dirty="0" err="1"/>
                <a:t>R</a:t>
              </a:r>
              <a:r>
                <a:rPr b="0" dirty="0" err="1">
                  <a:solidFill>
                    <a:srgbClr val="888888"/>
                  </a:solidFill>
                </a:rPr>
                <a:t>ichtig</a:t>
              </a:r>
              <a:r>
                <a:rPr b="0" dirty="0">
                  <a:solidFill>
                    <a:srgbClr val="888888"/>
                  </a:solidFill>
                </a:rPr>
                <a:t> </a:t>
              </a:r>
              <a:r>
                <a:rPr b="0" dirty="0" err="1" smtClean="0">
                  <a:solidFill>
                    <a:srgbClr val="888888"/>
                  </a:solidFill>
                </a:rPr>
                <a:t>schreiben</a:t>
              </a:r>
              <a:endParaRPr lang="de-DE" b="0" dirty="0" smtClean="0">
                <a:solidFill>
                  <a:srgbClr val="888888"/>
                </a:solidFill>
              </a:endParaRPr>
            </a:p>
            <a:p>
              <a:pPr algn="ctr">
                <a:spcBef>
                  <a:spcPts val="300"/>
                </a:spcBef>
                <a:defRPr sz="1600" b="1"/>
              </a:pPr>
              <a:r>
                <a:rPr lang="de-DE" dirty="0" smtClean="0">
                  <a:solidFill>
                    <a:schemeClr val="tx1"/>
                  </a:solidFill>
                </a:rPr>
                <a:t>i</a:t>
              </a:r>
              <a:r>
                <a:rPr lang="de-DE" dirty="0" smtClean="0">
                  <a:solidFill>
                    <a:srgbClr val="888888"/>
                  </a:solidFill>
                </a:rPr>
                <a:t>ndividualisieren </a:t>
              </a:r>
              <a:r>
                <a:rPr lang="de-DE" dirty="0" smtClean="0">
                  <a:solidFill>
                    <a:schemeClr val="tx1"/>
                  </a:solidFill>
                </a:rPr>
                <a:t>i</a:t>
              </a:r>
              <a:r>
                <a:rPr lang="de-DE" dirty="0" smtClean="0">
                  <a:solidFill>
                    <a:srgbClr val="888888"/>
                  </a:solidFill>
                </a:rPr>
                <a:t>mplementieren</a:t>
              </a:r>
              <a:endParaRPr b="0" dirty="0">
                <a:solidFill>
                  <a:srgbClr val="888888"/>
                </a:solidFill>
              </a:endParaRPr>
            </a:p>
          </p:txBody>
        </p:sp>
        <p:sp>
          <p:nvSpPr>
            <p:cNvPr id="20" name="Shape 52"/>
            <p:cNvSpPr/>
            <p:nvPr/>
          </p:nvSpPr>
          <p:spPr>
            <a:xfrm>
              <a:off x="274776" y="5662467"/>
              <a:ext cx="3739268" cy="3327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 algn="ctr">
                <a:spcBef>
                  <a:spcPts val="300"/>
                </a:spcBef>
                <a:defRPr sz="1600" b="1"/>
              </a:lvl1pPr>
            </a:lstStyle>
            <a:p>
              <a:r>
                <a:rPr dirty="0"/>
                <a:t>www.iderblog.eu</a:t>
              </a:r>
            </a:p>
          </p:txBody>
        </p:sp>
        <p:grpSp>
          <p:nvGrpSpPr>
            <p:cNvPr id="21" name="Gruppieren 20"/>
            <p:cNvGrpSpPr/>
            <p:nvPr/>
          </p:nvGrpSpPr>
          <p:grpSpPr>
            <a:xfrm>
              <a:off x="392413" y="2421215"/>
              <a:ext cx="3839618" cy="3071047"/>
              <a:chOff x="615152" y="1628800"/>
              <a:chExt cx="4395236" cy="3511543"/>
            </a:xfrm>
          </p:grpSpPr>
          <p:pic>
            <p:nvPicPr>
              <p:cNvPr id="22" name="Grafik 2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5152" y="1628800"/>
                <a:ext cx="4395236" cy="3264657"/>
              </a:xfrm>
              <a:prstGeom prst="rect">
                <a:avLst/>
              </a:prstGeom>
            </p:spPr>
          </p:pic>
          <p:sp>
            <p:nvSpPr>
              <p:cNvPr id="23" name="Textfeld 10"/>
              <p:cNvSpPr/>
              <p:nvPr/>
            </p:nvSpPr>
            <p:spPr>
              <a:xfrm>
                <a:off x="672577" y="4934602"/>
                <a:ext cx="3384377" cy="20574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45719" rIns="45719">
                <a:spAutoFit/>
              </a:bodyPr>
              <a:lstStyle>
                <a:lvl1pPr>
                  <a:defRPr sz="700"/>
                </a:lvl1pPr>
              </a:lstStyle>
              <a:p>
                <a:r>
                  <a:rPr dirty="0"/>
                  <a:t>„Screenshot“ by „</a:t>
                </a:r>
                <a:r>
                  <a:rPr dirty="0" err="1"/>
                  <a:t>Iderblog</a:t>
                </a:r>
                <a:r>
                  <a:rPr dirty="0"/>
                  <a:t>“ CC BY 3.0 www.iderblog.eu </a:t>
                </a:r>
                <a:r>
                  <a:rPr dirty="0" smtClean="0"/>
                  <a:t>(</a:t>
                </a:r>
                <a:r>
                  <a:rPr lang="de-DE" dirty="0" smtClean="0"/>
                  <a:t>09</a:t>
                </a:r>
                <a:r>
                  <a:rPr dirty="0" smtClean="0"/>
                  <a:t>.</a:t>
                </a:r>
                <a:r>
                  <a:rPr lang="de-DE" dirty="0" smtClean="0"/>
                  <a:t>0</a:t>
                </a:r>
                <a:r>
                  <a:rPr dirty="0" smtClean="0"/>
                  <a:t>1.</a:t>
                </a:r>
                <a:r>
                  <a:rPr lang="de-DE" dirty="0" smtClean="0"/>
                  <a:t>19</a:t>
                </a:r>
                <a:r>
                  <a:rPr dirty="0" smtClean="0"/>
                  <a:t>) </a:t>
                </a:r>
                <a:r>
                  <a:rPr lang="de-DE" dirty="0" smtClean="0"/>
                  <a:t>08</a:t>
                </a:r>
                <a:r>
                  <a:rPr dirty="0" smtClean="0"/>
                  <a:t>:</a:t>
                </a:r>
                <a:r>
                  <a:rPr lang="de-DE" dirty="0" smtClean="0"/>
                  <a:t>19</a:t>
                </a:r>
                <a:endParaRPr dirty="0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IDeRBlog </a:t>
            </a:r>
            <a:r>
              <a:rPr lang="de-DE" dirty="0"/>
              <a:t>ii</a:t>
            </a:r>
            <a:endParaRPr dirty="0"/>
          </a:p>
        </p:txBody>
      </p:sp>
      <p:sp>
        <p:nvSpPr>
          <p:cNvPr id="288" name="Inhaltsplatzhalter 2"/>
          <p:cNvSpPr>
            <a:spLocks noGrp="1"/>
          </p:cNvSpPr>
          <p:nvPr>
            <p:ph type="body" sz="half" idx="1"/>
          </p:nvPr>
        </p:nvSpPr>
        <p:spPr>
          <a:xfrm>
            <a:off x="4014044" y="1593547"/>
            <a:ext cx="4694361" cy="4787782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500"/>
              </a:spcBef>
              <a:buSzTx/>
              <a:buNone/>
              <a:defRPr sz="2400">
                <a:solidFill>
                  <a:srgbClr val="BFBFBF"/>
                </a:solidFill>
              </a:defRPr>
            </a:pPr>
            <a:r>
              <a:t>Schülerinnen und Schüler bloggen</a:t>
            </a:r>
          </a:p>
          <a:p>
            <a:pPr marL="0" indent="0" algn="ctr">
              <a:buSzTx/>
              <a:buNone/>
              <a:defRPr sz="2400"/>
            </a:pPr>
            <a:endParaRPr/>
          </a:p>
          <a:p>
            <a:pPr marL="0" indent="0" algn="ctr">
              <a:spcBef>
                <a:spcPts val="500"/>
              </a:spcBef>
              <a:buSzTx/>
              <a:buNone/>
              <a:defRPr sz="2400">
                <a:solidFill>
                  <a:srgbClr val="BFBFBF"/>
                </a:solidFill>
              </a:defRPr>
            </a:pPr>
            <a:r>
              <a:t>Korrektur &amp; Fehleranalyse durch intelligentes Wörterbuch </a:t>
            </a:r>
          </a:p>
          <a:p>
            <a:pPr marL="0" indent="0" algn="ctr">
              <a:buSzTx/>
              <a:buNone/>
              <a:defRPr sz="2400"/>
            </a:pPr>
            <a:endParaRPr/>
          </a:p>
          <a:p>
            <a:pPr marL="0" indent="0" algn="ctr">
              <a:spcBef>
                <a:spcPts val="500"/>
              </a:spcBef>
              <a:buSzTx/>
              <a:buNone/>
              <a:defRPr sz="2400"/>
            </a:pPr>
            <a:r>
              <a:t>Rückmeldung an Lehrerinnen und Lehrer</a:t>
            </a:r>
          </a:p>
        </p:txBody>
      </p:sp>
      <p:sp>
        <p:nvSpPr>
          <p:cNvPr id="291" name="Pfeil nach unten 7"/>
          <p:cNvSpPr/>
          <p:nvPr/>
        </p:nvSpPr>
        <p:spPr>
          <a:xfrm>
            <a:off x="6210660" y="2173301"/>
            <a:ext cx="216025" cy="319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300"/>
                </a:moveTo>
                <a:lnTo>
                  <a:pt x="5400" y="143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4300"/>
                </a:lnTo>
                <a:lnTo>
                  <a:pt x="21600" y="1430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2" name="Pfeil nach unten 9"/>
          <p:cNvSpPr/>
          <p:nvPr/>
        </p:nvSpPr>
        <p:spPr>
          <a:xfrm>
            <a:off x="6258142" y="3325429"/>
            <a:ext cx="216025" cy="319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300"/>
                </a:moveTo>
                <a:lnTo>
                  <a:pt x="5400" y="143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4300"/>
                </a:lnTo>
                <a:lnTo>
                  <a:pt x="21600" y="1430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7" name="Gruppieren 16"/>
          <p:cNvGrpSpPr/>
          <p:nvPr/>
        </p:nvGrpSpPr>
        <p:grpSpPr>
          <a:xfrm>
            <a:off x="229237" y="1797967"/>
            <a:ext cx="4002794" cy="4197241"/>
            <a:chOff x="229237" y="1797967"/>
            <a:chExt cx="4002794" cy="4197241"/>
          </a:xfrm>
        </p:grpSpPr>
        <p:sp>
          <p:nvSpPr>
            <p:cNvPr id="18" name="Shape 52"/>
            <p:cNvSpPr/>
            <p:nvPr/>
          </p:nvSpPr>
          <p:spPr>
            <a:xfrm>
              <a:off x="229237" y="1797967"/>
              <a:ext cx="3739268" cy="6232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/>
            <a:p>
              <a:pPr algn="ctr">
                <a:spcBef>
                  <a:spcPts val="300"/>
                </a:spcBef>
                <a:defRPr sz="1600" b="1"/>
              </a:pPr>
              <a:r>
                <a:rPr dirty="0" err="1"/>
                <a:t>I</a:t>
              </a:r>
              <a:r>
                <a:rPr b="0" dirty="0" err="1">
                  <a:solidFill>
                    <a:srgbClr val="888888"/>
                  </a:solidFill>
                </a:rPr>
                <a:t>ndiviuell</a:t>
              </a:r>
              <a:r>
                <a:rPr b="0" dirty="0">
                  <a:solidFill>
                    <a:srgbClr val="888888"/>
                  </a:solidFill>
                </a:rPr>
                <a:t> </a:t>
              </a:r>
              <a:r>
                <a:rPr dirty="0" err="1"/>
                <a:t>D</a:t>
              </a:r>
              <a:r>
                <a:rPr b="0" dirty="0" err="1">
                  <a:solidFill>
                    <a:srgbClr val="888888"/>
                  </a:solidFill>
                </a:rPr>
                <a:t>iffer</a:t>
              </a:r>
              <a:r>
                <a:rPr dirty="0" err="1"/>
                <a:t>E</a:t>
              </a:r>
              <a:r>
                <a:rPr b="0" dirty="0" err="1">
                  <a:solidFill>
                    <a:srgbClr val="888888"/>
                  </a:solidFill>
                </a:rPr>
                <a:t>nziert</a:t>
              </a:r>
              <a:r>
                <a:rPr b="0" dirty="0">
                  <a:solidFill>
                    <a:srgbClr val="888888"/>
                  </a:solidFill>
                </a:rPr>
                <a:t> </a:t>
              </a:r>
              <a:r>
                <a:rPr dirty="0" err="1"/>
                <a:t>R</a:t>
              </a:r>
              <a:r>
                <a:rPr b="0" dirty="0" err="1">
                  <a:solidFill>
                    <a:srgbClr val="888888"/>
                  </a:solidFill>
                </a:rPr>
                <a:t>ichtig</a:t>
              </a:r>
              <a:r>
                <a:rPr b="0" dirty="0">
                  <a:solidFill>
                    <a:srgbClr val="888888"/>
                  </a:solidFill>
                </a:rPr>
                <a:t> </a:t>
              </a:r>
              <a:r>
                <a:rPr b="0" dirty="0" err="1" smtClean="0">
                  <a:solidFill>
                    <a:srgbClr val="888888"/>
                  </a:solidFill>
                </a:rPr>
                <a:t>schreiben</a:t>
              </a:r>
              <a:endParaRPr lang="de-DE" b="0" dirty="0" smtClean="0">
                <a:solidFill>
                  <a:srgbClr val="888888"/>
                </a:solidFill>
              </a:endParaRPr>
            </a:p>
            <a:p>
              <a:pPr algn="ctr">
                <a:spcBef>
                  <a:spcPts val="300"/>
                </a:spcBef>
                <a:defRPr sz="1600" b="1"/>
              </a:pPr>
              <a:r>
                <a:rPr lang="de-DE" dirty="0" smtClean="0">
                  <a:solidFill>
                    <a:schemeClr val="tx1"/>
                  </a:solidFill>
                </a:rPr>
                <a:t>i</a:t>
              </a:r>
              <a:r>
                <a:rPr lang="de-DE" dirty="0" smtClean="0">
                  <a:solidFill>
                    <a:srgbClr val="888888"/>
                  </a:solidFill>
                </a:rPr>
                <a:t>ndividualisieren </a:t>
              </a:r>
              <a:r>
                <a:rPr lang="de-DE" dirty="0" smtClean="0">
                  <a:solidFill>
                    <a:schemeClr val="tx1"/>
                  </a:solidFill>
                </a:rPr>
                <a:t>i</a:t>
              </a:r>
              <a:r>
                <a:rPr lang="de-DE" dirty="0" smtClean="0">
                  <a:solidFill>
                    <a:srgbClr val="888888"/>
                  </a:solidFill>
                </a:rPr>
                <a:t>mplementieren</a:t>
              </a:r>
              <a:endParaRPr b="0" dirty="0">
                <a:solidFill>
                  <a:srgbClr val="888888"/>
                </a:solidFill>
              </a:endParaRPr>
            </a:p>
          </p:txBody>
        </p:sp>
        <p:sp>
          <p:nvSpPr>
            <p:cNvPr id="19" name="Shape 52"/>
            <p:cNvSpPr/>
            <p:nvPr/>
          </p:nvSpPr>
          <p:spPr>
            <a:xfrm>
              <a:off x="274776" y="5662467"/>
              <a:ext cx="3739268" cy="3327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 algn="ctr">
                <a:spcBef>
                  <a:spcPts val="300"/>
                </a:spcBef>
                <a:defRPr sz="1600" b="1"/>
              </a:lvl1pPr>
            </a:lstStyle>
            <a:p>
              <a:r>
                <a:rPr dirty="0"/>
                <a:t>www.iderblog.eu</a:t>
              </a:r>
            </a:p>
          </p:txBody>
        </p:sp>
        <p:grpSp>
          <p:nvGrpSpPr>
            <p:cNvPr id="20" name="Gruppieren 19"/>
            <p:cNvGrpSpPr/>
            <p:nvPr/>
          </p:nvGrpSpPr>
          <p:grpSpPr>
            <a:xfrm>
              <a:off x="392413" y="2421215"/>
              <a:ext cx="3839618" cy="3071047"/>
              <a:chOff x="615152" y="1628800"/>
              <a:chExt cx="4395236" cy="3511543"/>
            </a:xfrm>
          </p:grpSpPr>
          <p:pic>
            <p:nvPicPr>
              <p:cNvPr id="21" name="Grafik 2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5152" y="1628800"/>
                <a:ext cx="4395236" cy="3264657"/>
              </a:xfrm>
              <a:prstGeom prst="rect">
                <a:avLst/>
              </a:prstGeom>
            </p:spPr>
          </p:pic>
          <p:sp>
            <p:nvSpPr>
              <p:cNvPr id="22" name="Textfeld 10"/>
              <p:cNvSpPr/>
              <p:nvPr/>
            </p:nvSpPr>
            <p:spPr>
              <a:xfrm>
                <a:off x="672577" y="4934602"/>
                <a:ext cx="3384377" cy="20574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45719" rIns="45719">
                <a:spAutoFit/>
              </a:bodyPr>
              <a:lstStyle>
                <a:lvl1pPr>
                  <a:defRPr sz="700"/>
                </a:lvl1pPr>
              </a:lstStyle>
              <a:p>
                <a:r>
                  <a:rPr dirty="0"/>
                  <a:t>„Screenshot“ by „</a:t>
                </a:r>
                <a:r>
                  <a:rPr dirty="0" err="1"/>
                  <a:t>Iderblog</a:t>
                </a:r>
                <a:r>
                  <a:rPr dirty="0"/>
                  <a:t>“ CC BY 3.0 www.iderblog.eu </a:t>
                </a:r>
                <a:r>
                  <a:rPr dirty="0" smtClean="0"/>
                  <a:t>(</a:t>
                </a:r>
                <a:r>
                  <a:rPr lang="de-DE" dirty="0" smtClean="0"/>
                  <a:t>09</a:t>
                </a:r>
                <a:r>
                  <a:rPr dirty="0" smtClean="0"/>
                  <a:t>.</a:t>
                </a:r>
                <a:r>
                  <a:rPr lang="de-DE" dirty="0" smtClean="0"/>
                  <a:t>0</a:t>
                </a:r>
                <a:r>
                  <a:rPr dirty="0" smtClean="0"/>
                  <a:t>1.</a:t>
                </a:r>
                <a:r>
                  <a:rPr lang="de-DE" dirty="0" smtClean="0"/>
                  <a:t>19</a:t>
                </a:r>
                <a:r>
                  <a:rPr dirty="0" smtClean="0"/>
                  <a:t>) </a:t>
                </a:r>
                <a:r>
                  <a:rPr lang="de-DE" dirty="0" smtClean="0"/>
                  <a:t>08</a:t>
                </a:r>
                <a:r>
                  <a:rPr dirty="0" smtClean="0"/>
                  <a:t>:</a:t>
                </a:r>
                <a:r>
                  <a:rPr lang="de-DE" dirty="0" smtClean="0"/>
                  <a:t>19</a:t>
                </a:r>
                <a:endParaRPr dirty="0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IDeRBlog </a:t>
            </a:r>
            <a:r>
              <a:rPr lang="de-DE" dirty="0"/>
              <a:t>ii</a:t>
            </a:r>
            <a:endParaRPr dirty="0"/>
          </a:p>
        </p:txBody>
      </p:sp>
      <p:sp>
        <p:nvSpPr>
          <p:cNvPr id="297" name="Inhaltsplatzhalter 2"/>
          <p:cNvSpPr>
            <a:spLocks noGrp="1"/>
          </p:cNvSpPr>
          <p:nvPr>
            <p:ph type="body" sz="half" idx="1"/>
          </p:nvPr>
        </p:nvSpPr>
        <p:spPr>
          <a:xfrm>
            <a:off x="4014044" y="1593547"/>
            <a:ext cx="4694361" cy="4787782"/>
          </a:xfrm>
          <a:prstGeom prst="rect">
            <a:avLst/>
          </a:prstGeom>
        </p:spPr>
        <p:txBody>
          <a:bodyPr/>
          <a:lstStyle/>
          <a:p>
            <a:pPr marL="0" indent="0" algn="ctr" defTabSz="905255">
              <a:spcBef>
                <a:spcPts val="500"/>
              </a:spcBef>
              <a:buSzTx/>
              <a:buNone/>
              <a:defRPr sz="2376">
                <a:solidFill>
                  <a:srgbClr val="BFBFBF"/>
                </a:solidFill>
              </a:defRPr>
            </a:pPr>
            <a:r>
              <a:t>Schülerinnen und Schüler bloggen</a:t>
            </a:r>
          </a:p>
          <a:p>
            <a:pPr marL="0" indent="0" algn="ctr" defTabSz="905255">
              <a:buSzTx/>
              <a:buNone/>
              <a:defRPr sz="2376"/>
            </a:pPr>
            <a:endParaRPr/>
          </a:p>
          <a:p>
            <a:pPr marL="0" indent="0" algn="ctr" defTabSz="905255">
              <a:spcBef>
                <a:spcPts val="500"/>
              </a:spcBef>
              <a:buSzTx/>
              <a:buNone/>
              <a:defRPr sz="2376">
                <a:solidFill>
                  <a:srgbClr val="BFBFBF"/>
                </a:solidFill>
              </a:defRPr>
            </a:pPr>
            <a:r>
              <a:t>Korrektur &amp; Fehleranalyse durch intelligentes Wörterbuch </a:t>
            </a:r>
          </a:p>
          <a:p>
            <a:pPr marL="0" indent="0" algn="ctr" defTabSz="905255">
              <a:buSzTx/>
              <a:buNone/>
              <a:defRPr sz="2376"/>
            </a:pPr>
            <a:endParaRPr/>
          </a:p>
          <a:p>
            <a:pPr marL="0" indent="0" algn="ctr" defTabSz="905255">
              <a:spcBef>
                <a:spcPts val="500"/>
              </a:spcBef>
              <a:buSzTx/>
              <a:buNone/>
              <a:defRPr sz="2376">
                <a:solidFill>
                  <a:srgbClr val="BFBFBF"/>
                </a:solidFill>
              </a:defRPr>
            </a:pPr>
            <a:r>
              <a:t>Rückmeldung an Lehrerinnen und Lehrer</a:t>
            </a:r>
          </a:p>
          <a:p>
            <a:pPr marL="0" indent="0" algn="ctr" defTabSz="905255">
              <a:buSzTx/>
              <a:buNone/>
              <a:defRPr sz="2376"/>
            </a:pPr>
            <a:endParaRPr/>
          </a:p>
          <a:p>
            <a:pPr marL="0" indent="0" algn="ctr" defTabSz="905255">
              <a:spcBef>
                <a:spcPts val="500"/>
              </a:spcBef>
              <a:buSzTx/>
              <a:buNone/>
              <a:defRPr sz="2376"/>
            </a:pPr>
            <a:r>
              <a:t>Rückmeldung an Schülerinnen und Schüler &amp; Zuordnung von individuellen Übungskursen</a:t>
            </a:r>
          </a:p>
        </p:txBody>
      </p:sp>
      <p:sp>
        <p:nvSpPr>
          <p:cNvPr id="300" name="Pfeil nach unten 7"/>
          <p:cNvSpPr/>
          <p:nvPr/>
        </p:nvSpPr>
        <p:spPr>
          <a:xfrm>
            <a:off x="6210660" y="2173301"/>
            <a:ext cx="216025" cy="319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300"/>
                </a:moveTo>
                <a:lnTo>
                  <a:pt x="5400" y="143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4300"/>
                </a:lnTo>
                <a:lnTo>
                  <a:pt x="21600" y="1430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1" name="Pfeil nach unten 8"/>
          <p:cNvSpPr/>
          <p:nvPr/>
        </p:nvSpPr>
        <p:spPr>
          <a:xfrm>
            <a:off x="6247350" y="4574966"/>
            <a:ext cx="216025" cy="319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300"/>
                </a:moveTo>
                <a:lnTo>
                  <a:pt x="5400" y="143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4300"/>
                </a:lnTo>
                <a:lnTo>
                  <a:pt x="21600" y="1430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2" name="Pfeil nach unten 9"/>
          <p:cNvSpPr/>
          <p:nvPr/>
        </p:nvSpPr>
        <p:spPr>
          <a:xfrm>
            <a:off x="6258142" y="3325429"/>
            <a:ext cx="216025" cy="319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300"/>
                </a:moveTo>
                <a:lnTo>
                  <a:pt x="5400" y="143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4300"/>
                </a:lnTo>
                <a:lnTo>
                  <a:pt x="21600" y="1430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1" name="Gruppieren 10"/>
          <p:cNvGrpSpPr/>
          <p:nvPr/>
        </p:nvGrpSpPr>
        <p:grpSpPr>
          <a:xfrm>
            <a:off x="229237" y="1797967"/>
            <a:ext cx="4002794" cy="4197241"/>
            <a:chOff x="229237" y="1797967"/>
            <a:chExt cx="4002794" cy="4197241"/>
          </a:xfrm>
        </p:grpSpPr>
        <p:sp>
          <p:nvSpPr>
            <p:cNvPr id="12" name="Shape 52"/>
            <p:cNvSpPr/>
            <p:nvPr/>
          </p:nvSpPr>
          <p:spPr>
            <a:xfrm>
              <a:off x="229237" y="1797967"/>
              <a:ext cx="3739268" cy="6232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/>
            <a:p>
              <a:pPr algn="ctr">
                <a:spcBef>
                  <a:spcPts val="300"/>
                </a:spcBef>
                <a:defRPr sz="1600" b="1"/>
              </a:pPr>
              <a:r>
                <a:rPr dirty="0" err="1"/>
                <a:t>I</a:t>
              </a:r>
              <a:r>
                <a:rPr b="0" dirty="0" err="1">
                  <a:solidFill>
                    <a:srgbClr val="888888"/>
                  </a:solidFill>
                </a:rPr>
                <a:t>ndiviuell</a:t>
              </a:r>
              <a:r>
                <a:rPr b="0" dirty="0">
                  <a:solidFill>
                    <a:srgbClr val="888888"/>
                  </a:solidFill>
                </a:rPr>
                <a:t> </a:t>
              </a:r>
              <a:r>
                <a:rPr dirty="0" err="1"/>
                <a:t>D</a:t>
              </a:r>
              <a:r>
                <a:rPr b="0" dirty="0" err="1">
                  <a:solidFill>
                    <a:srgbClr val="888888"/>
                  </a:solidFill>
                </a:rPr>
                <a:t>iffer</a:t>
              </a:r>
              <a:r>
                <a:rPr dirty="0" err="1"/>
                <a:t>E</a:t>
              </a:r>
              <a:r>
                <a:rPr b="0" dirty="0" err="1">
                  <a:solidFill>
                    <a:srgbClr val="888888"/>
                  </a:solidFill>
                </a:rPr>
                <a:t>nziert</a:t>
              </a:r>
              <a:r>
                <a:rPr b="0" dirty="0">
                  <a:solidFill>
                    <a:srgbClr val="888888"/>
                  </a:solidFill>
                </a:rPr>
                <a:t> </a:t>
              </a:r>
              <a:r>
                <a:rPr dirty="0" err="1"/>
                <a:t>R</a:t>
              </a:r>
              <a:r>
                <a:rPr b="0" dirty="0" err="1">
                  <a:solidFill>
                    <a:srgbClr val="888888"/>
                  </a:solidFill>
                </a:rPr>
                <a:t>ichtig</a:t>
              </a:r>
              <a:r>
                <a:rPr b="0" dirty="0">
                  <a:solidFill>
                    <a:srgbClr val="888888"/>
                  </a:solidFill>
                </a:rPr>
                <a:t> </a:t>
              </a:r>
              <a:r>
                <a:rPr b="0" dirty="0" err="1" smtClean="0">
                  <a:solidFill>
                    <a:srgbClr val="888888"/>
                  </a:solidFill>
                </a:rPr>
                <a:t>schreiben</a:t>
              </a:r>
              <a:endParaRPr lang="de-DE" b="0" dirty="0" smtClean="0">
                <a:solidFill>
                  <a:srgbClr val="888888"/>
                </a:solidFill>
              </a:endParaRPr>
            </a:p>
            <a:p>
              <a:pPr algn="ctr">
                <a:spcBef>
                  <a:spcPts val="300"/>
                </a:spcBef>
                <a:defRPr sz="1600" b="1"/>
              </a:pPr>
              <a:r>
                <a:rPr lang="de-DE" dirty="0" smtClean="0">
                  <a:solidFill>
                    <a:schemeClr val="tx1"/>
                  </a:solidFill>
                </a:rPr>
                <a:t>i</a:t>
              </a:r>
              <a:r>
                <a:rPr lang="de-DE" dirty="0" smtClean="0">
                  <a:solidFill>
                    <a:srgbClr val="888888"/>
                  </a:solidFill>
                </a:rPr>
                <a:t>ndividualisieren </a:t>
              </a:r>
              <a:r>
                <a:rPr lang="de-DE" dirty="0" smtClean="0">
                  <a:solidFill>
                    <a:schemeClr val="tx1"/>
                  </a:solidFill>
                </a:rPr>
                <a:t>i</a:t>
              </a:r>
              <a:r>
                <a:rPr lang="de-DE" dirty="0" smtClean="0">
                  <a:solidFill>
                    <a:srgbClr val="888888"/>
                  </a:solidFill>
                </a:rPr>
                <a:t>mplementieren</a:t>
              </a:r>
              <a:endParaRPr b="0" dirty="0">
                <a:solidFill>
                  <a:srgbClr val="888888"/>
                </a:solidFill>
              </a:endParaRPr>
            </a:p>
          </p:txBody>
        </p:sp>
        <p:sp>
          <p:nvSpPr>
            <p:cNvPr id="13" name="Shape 52"/>
            <p:cNvSpPr/>
            <p:nvPr/>
          </p:nvSpPr>
          <p:spPr>
            <a:xfrm>
              <a:off x="274776" y="5662467"/>
              <a:ext cx="3739268" cy="3327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 algn="ctr">
                <a:spcBef>
                  <a:spcPts val="300"/>
                </a:spcBef>
                <a:defRPr sz="1600" b="1"/>
              </a:lvl1pPr>
            </a:lstStyle>
            <a:p>
              <a:r>
                <a:rPr dirty="0"/>
                <a:t>www.iderblog.eu</a:t>
              </a:r>
            </a:p>
          </p:txBody>
        </p:sp>
        <p:grpSp>
          <p:nvGrpSpPr>
            <p:cNvPr id="14" name="Gruppieren 13"/>
            <p:cNvGrpSpPr/>
            <p:nvPr/>
          </p:nvGrpSpPr>
          <p:grpSpPr>
            <a:xfrm>
              <a:off x="392413" y="2421215"/>
              <a:ext cx="3839618" cy="3071047"/>
              <a:chOff x="615152" y="1628800"/>
              <a:chExt cx="4395236" cy="3511543"/>
            </a:xfrm>
          </p:grpSpPr>
          <p:pic>
            <p:nvPicPr>
              <p:cNvPr id="15" name="Grafik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5152" y="1628800"/>
                <a:ext cx="4395236" cy="3264657"/>
              </a:xfrm>
              <a:prstGeom prst="rect">
                <a:avLst/>
              </a:prstGeom>
            </p:spPr>
          </p:pic>
          <p:sp>
            <p:nvSpPr>
              <p:cNvPr id="16" name="Textfeld 10"/>
              <p:cNvSpPr/>
              <p:nvPr/>
            </p:nvSpPr>
            <p:spPr>
              <a:xfrm>
                <a:off x="672577" y="4934602"/>
                <a:ext cx="3384377" cy="20574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45719" rIns="45719">
                <a:spAutoFit/>
              </a:bodyPr>
              <a:lstStyle>
                <a:lvl1pPr>
                  <a:defRPr sz="700"/>
                </a:lvl1pPr>
              </a:lstStyle>
              <a:p>
                <a:r>
                  <a:rPr dirty="0"/>
                  <a:t>„Screenshot“ by „</a:t>
                </a:r>
                <a:r>
                  <a:rPr dirty="0" err="1"/>
                  <a:t>Iderblog</a:t>
                </a:r>
                <a:r>
                  <a:rPr dirty="0"/>
                  <a:t>“ CC BY 3.0 www.iderblog.eu </a:t>
                </a:r>
                <a:r>
                  <a:rPr dirty="0" smtClean="0"/>
                  <a:t>(</a:t>
                </a:r>
                <a:r>
                  <a:rPr lang="de-DE" dirty="0" smtClean="0"/>
                  <a:t>09</a:t>
                </a:r>
                <a:r>
                  <a:rPr dirty="0" smtClean="0"/>
                  <a:t>.</a:t>
                </a:r>
                <a:r>
                  <a:rPr lang="de-DE" dirty="0" smtClean="0"/>
                  <a:t>0</a:t>
                </a:r>
                <a:r>
                  <a:rPr dirty="0" smtClean="0"/>
                  <a:t>1.</a:t>
                </a:r>
                <a:r>
                  <a:rPr lang="de-DE" dirty="0" smtClean="0"/>
                  <a:t>19</a:t>
                </a:r>
                <a:r>
                  <a:rPr dirty="0" smtClean="0"/>
                  <a:t>) </a:t>
                </a:r>
                <a:r>
                  <a:rPr lang="de-DE" dirty="0" smtClean="0"/>
                  <a:t>08</a:t>
                </a:r>
                <a:r>
                  <a:rPr dirty="0" smtClean="0"/>
                  <a:t>:</a:t>
                </a:r>
                <a:r>
                  <a:rPr lang="de-DE" dirty="0" smtClean="0"/>
                  <a:t>19</a:t>
                </a:r>
                <a:endParaRPr dirty="0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Bloggen &amp; Lesen</a:t>
            </a:r>
          </a:p>
        </p:txBody>
      </p:sp>
      <p:sp>
        <p:nvSpPr>
          <p:cNvPr id="307" name="Inhaltsplatzhalter 2"/>
          <p:cNvSpPr>
            <a:spLocks noGrp="1"/>
          </p:cNvSpPr>
          <p:nvPr>
            <p:ph type="body" sz="half" idx="1"/>
          </p:nvPr>
        </p:nvSpPr>
        <p:spPr>
          <a:xfrm>
            <a:off x="4572000" y="1600200"/>
            <a:ext cx="4114800" cy="4525963"/>
          </a:xfrm>
          <a:prstGeom prst="rect">
            <a:avLst/>
          </a:prstGeom>
        </p:spPr>
        <p:txBody>
          <a:bodyPr/>
          <a:lstStyle/>
          <a:p>
            <a:pPr marL="0" indent="0" defTabSz="868680">
              <a:lnSpc>
                <a:spcPct val="90000"/>
              </a:lnSpc>
              <a:spcBef>
                <a:spcPts val="500"/>
              </a:spcBef>
              <a:buSzTx/>
              <a:buNone/>
              <a:defRPr sz="2280"/>
            </a:pPr>
            <a:r>
              <a:t>Veröffentlichung des Blogs innerhalb der Klasse</a:t>
            </a:r>
          </a:p>
          <a:p>
            <a:pPr marL="0" indent="0" defTabSz="868680">
              <a:lnSpc>
                <a:spcPct val="90000"/>
              </a:lnSpc>
              <a:buSzTx/>
              <a:buNone/>
              <a:defRPr sz="2280"/>
            </a:pPr>
            <a:endParaRPr/>
          </a:p>
          <a:p>
            <a:pPr marL="0" indent="0" defTabSz="868680">
              <a:lnSpc>
                <a:spcPct val="90000"/>
              </a:lnSpc>
              <a:spcBef>
                <a:spcPts val="500"/>
              </a:spcBef>
              <a:buSzTx/>
              <a:buNone/>
              <a:defRPr sz="2280"/>
            </a:pPr>
            <a:r>
              <a:t>Veröffentlichung erfolgt nach Prüfung des Textes durch die Schülerin oder den Schüler</a:t>
            </a:r>
          </a:p>
          <a:p>
            <a:pPr marL="0" indent="0" defTabSz="868680">
              <a:lnSpc>
                <a:spcPct val="90000"/>
              </a:lnSpc>
              <a:buSzTx/>
              <a:buNone/>
              <a:defRPr sz="2280"/>
            </a:pPr>
            <a:endParaRPr/>
          </a:p>
          <a:p>
            <a:pPr marL="0" indent="0" defTabSz="868680">
              <a:lnSpc>
                <a:spcPct val="90000"/>
              </a:lnSpc>
              <a:spcBef>
                <a:spcPts val="500"/>
              </a:spcBef>
              <a:buSzTx/>
              <a:buNone/>
              <a:defRPr sz="2280"/>
            </a:pPr>
            <a:r>
              <a:t>Schülerinnen und Schüler können Texte der Mitschüler lesen &amp; kommentieren</a:t>
            </a:r>
          </a:p>
          <a:p>
            <a:pPr marL="0" indent="0" defTabSz="868680">
              <a:lnSpc>
                <a:spcPct val="90000"/>
              </a:lnSpc>
              <a:buSzTx/>
              <a:buNone/>
              <a:defRPr sz="2280"/>
            </a:pPr>
            <a:endParaRPr/>
          </a:p>
          <a:p>
            <a:pPr marL="0" indent="0" defTabSz="868680">
              <a:lnSpc>
                <a:spcPct val="90000"/>
              </a:lnSpc>
              <a:spcBef>
                <a:spcPts val="500"/>
              </a:spcBef>
              <a:buSzTx/>
              <a:buNone/>
              <a:defRPr sz="2280"/>
            </a:pPr>
            <a:r>
              <a:t>Lesen der öffentlichen Beiträge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229237" y="1797967"/>
            <a:ext cx="4002794" cy="4197241"/>
            <a:chOff x="229237" y="1797967"/>
            <a:chExt cx="4002794" cy="4197241"/>
          </a:xfrm>
        </p:grpSpPr>
        <p:sp>
          <p:nvSpPr>
            <p:cNvPr id="9" name="Shape 52"/>
            <p:cNvSpPr/>
            <p:nvPr/>
          </p:nvSpPr>
          <p:spPr>
            <a:xfrm>
              <a:off x="229237" y="1797967"/>
              <a:ext cx="3739268" cy="6232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/>
            <a:p>
              <a:pPr algn="ctr">
                <a:spcBef>
                  <a:spcPts val="300"/>
                </a:spcBef>
                <a:defRPr sz="1600" b="1"/>
              </a:pPr>
              <a:r>
                <a:rPr dirty="0" err="1"/>
                <a:t>I</a:t>
              </a:r>
              <a:r>
                <a:rPr b="0" dirty="0" err="1">
                  <a:solidFill>
                    <a:srgbClr val="888888"/>
                  </a:solidFill>
                </a:rPr>
                <a:t>ndiviuell</a:t>
              </a:r>
              <a:r>
                <a:rPr b="0" dirty="0">
                  <a:solidFill>
                    <a:srgbClr val="888888"/>
                  </a:solidFill>
                </a:rPr>
                <a:t> </a:t>
              </a:r>
              <a:r>
                <a:rPr dirty="0" err="1"/>
                <a:t>D</a:t>
              </a:r>
              <a:r>
                <a:rPr b="0" dirty="0" err="1">
                  <a:solidFill>
                    <a:srgbClr val="888888"/>
                  </a:solidFill>
                </a:rPr>
                <a:t>iffer</a:t>
              </a:r>
              <a:r>
                <a:rPr dirty="0" err="1"/>
                <a:t>E</a:t>
              </a:r>
              <a:r>
                <a:rPr b="0" dirty="0" err="1">
                  <a:solidFill>
                    <a:srgbClr val="888888"/>
                  </a:solidFill>
                </a:rPr>
                <a:t>nziert</a:t>
              </a:r>
              <a:r>
                <a:rPr b="0" dirty="0">
                  <a:solidFill>
                    <a:srgbClr val="888888"/>
                  </a:solidFill>
                </a:rPr>
                <a:t> </a:t>
              </a:r>
              <a:r>
                <a:rPr dirty="0" err="1"/>
                <a:t>R</a:t>
              </a:r>
              <a:r>
                <a:rPr b="0" dirty="0" err="1">
                  <a:solidFill>
                    <a:srgbClr val="888888"/>
                  </a:solidFill>
                </a:rPr>
                <a:t>ichtig</a:t>
              </a:r>
              <a:r>
                <a:rPr b="0" dirty="0">
                  <a:solidFill>
                    <a:srgbClr val="888888"/>
                  </a:solidFill>
                </a:rPr>
                <a:t> </a:t>
              </a:r>
              <a:r>
                <a:rPr b="0" dirty="0" err="1" smtClean="0">
                  <a:solidFill>
                    <a:srgbClr val="888888"/>
                  </a:solidFill>
                </a:rPr>
                <a:t>schreiben</a:t>
              </a:r>
              <a:endParaRPr lang="de-DE" b="0" dirty="0" smtClean="0">
                <a:solidFill>
                  <a:srgbClr val="888888"/>
                </a:solidFill>
              </a:endParaRPr>
            </a:p>
            <a:p>
              <a:pPr algn="ctr">
                <a:spcBef>
                  <a:spcPts val="300"/>
                </a:spcBef>
                <a:defRPr sz="1600" b="1"/>
              </a:pPr>
              <a:r>
                <a:rPr lang="de-DE" dirty="0" smtClean="0">
                  <a:solidFill>
                    <a:schemeClr val="tx1"/>
                  </a:solidFill>
                </a:rPr>
                <a:t>i</a:t>
              </a:r>
              <a:r>
                <a:rPr lang="de-DE" dirty="0" smtClean="0">
                  <a:solidFill>
                    <a:srgbClr val="888888"/>
                  </a:solidFill>
                </a:rPr>
                <a:t>ndividualisieren </a:t>
              </a:r>
              <a:r>
                <a:rPr lang="de-DE" dirty="0" smtClean="0">
                  <a:solidFill>
                    <a:schemeClr val="tx1"/>
                  </a:solidFill>
                </a:rPr>
                <a:t>i</a:t>
              </a:r>
              <a:r>
                <a:rPr lang="de-DE" dirty="0" smtClean="0">
                  <a:solidFill>
                    <a:srgbClr val="888888"/>
                  </a:solidFill>
                </a:rPr>
                <a:t>mplementieren</a:t>
              </a:r>
              <a:endParaRPr b="0" dirty="0">
                <a:solidFill>
                  <a:srgbClr val="888888"/>
                </a:solidFill>
              </a:endParaRPr>
            </a:p>
          </p:txBody>
        </p:sp>
        <p:sp>
          <p:nvSpPr>
            <p:cNvPr id="10" name="Shape 52"/>
            <p:cNvSpPr/>
            <p:nvPr/>
          </p:nvSpPr>
          <p:spPr>
            <a:xfrm>
              <a:off x="274776" y="5662467"/>
              <a:ext cx="3739268" cy="3327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 algn="ctr">
                <a:spcBef>
                  <a:spcPts val="300"/>
                </a:spcBef>
                <a:defRPr sz="1600" b="1"/>
              </a:lvl1pPr>
            </a:lstStyle>
            <a:p>
              <a:r>
                <a:rPr dirty="0"/>
                <a:t>www.iderblog.eu</a:t>
              </a:r>
            </a:p>
          </p:txBody>
        </p:sp>
        <p:grpSp>
          <p:nvGrpSpPr>
            <p:cNvPr id="11" name="Gruppieren 10"/>
            <p:cNvGrpSpPr/>
            <p:nvPr/>
          </p:nvGrpSpPr>
          <p:grpSpPr>
            <a:xfrm>
              <a:off x="392413" y="2421215"/>
              <a:ext cx="3839618" cy="3071047"/>
              <a:chOff x="615152" y="1628800"/>
              <a:chExt cx="4395236" cy="3511543"/>
            </a:xfrm>
          </p:grpSpPr>
          <p:pic>
            <p:nvPicPr>
              <p:cNvPr id="12" name="Grafik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5152" y="1628800"/>
                <a:ext cx="4395236" cy="3264657"/>
              </a:xfrm>
              <a:prstGeom prst="rect">
                <a:avLst/>
              </a:prstGeom>
            </p:spPr>
          </p:pic>
          <p:sp>
            <p:nvSpPr>
              <p:cNvPr id="13" name="Textfeld 10"/>
              <p:cNvSpPr/>
              <p:nvPr/>
            </p:nvSpPr>
            <p:spPr>
              <a:xfrm>
                <a:off x="672577" y="4934602"/>
                <a:ext cx="3384377" cy="20574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45719" rIns="45719">
                <a:spAutoFit/>
              </a:bodyPr>
              <a:lstStyle>
                <a:lvl1pPr>
                  <a:defRPr sz="700"/>
                </a:lvl1pPr>
              </a:lstStyle>
              <a:p>
                <a:r>
                  <a:rPr dirty="0"/>
                  <a:t>„Screenshot“ by „</a:t>
                </a:r>
                <a:r>
                  <a:rPr dirty="0" err="1"/>
                  <a:t>Iderblog</a:t>
                </a:r>
                <a:r>
                  <a:rPr dirty="0"/>
                  <a:t>“ CC BY 3.0 www.iderblog.eu </a:t>
                </a:r>
                <a:r>
                  <a:rPr dirty="0" smtClean="0"/>
                  <a:t>(</a:t>
                </a:r>
                <a:r>
                  <a:rPr lang="de-DE" dirty="0" smtClean="0"/>
                  <a:t>09</a:t>
                </a:r>
                <a:r>
                  <a:rPr dirty="0" smtClean="0"/>
                  <a:t>.</a:t>
                </a:r>
                <a:r>
                  <a:rPr lang="de-DE" dirty="0" smtClean="0"/>
                  <a:t>0</a:t>
                </a:r>
                <a:r>
                  <a:rPr dirty="0" smtClean="0"/>
                  <a:t>1.</a:t>
                </a:r>
                <a:r>
                  <a:rPr lang="de-DE" dirty="0" smtClean="0"/>
                  <a:t>19</a:t>
                </a:r>
                <a:r>
                  <a:rPr dirty="0" smtClean="0"/>
                  <a:t>) </a:t>
                </a:r>
                <a:r>
                  <a:rPr lang="de-DE" dirty="0" smtClean="0"/>
                  <a:t>08</a:t>
                </a:r>
                <a:r>
                  <a:rPr dirty="0" smtClean="0"/>
                  <a:t>:</a:t>
                </a:r>
                <a:r>
                  <a:rPr lang="de-DE" dirty="0" smtClean="0"/>
                  <a:t>19</a:t>
                </a:r>
                <a:endParaRPr dirty="0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Ihr Auftrag</a:t>
            </a:r>
          </a:p>
        </p:txBody>
      </p:sp>
      <p:sp>
        <p:nvSpPr>
          <p:cNvPr id="267" name="Textfeld 2"/>
          <p:cNvSpPr/>
          <p:nvPr/>
        </p:nvSpPr>
        <p:spPr>
          <a:xfrm>
            <a:off x="5508104" y="1628800"/>
            <a:ext cx="3168353" cy="230832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50800" dir="5400000" rotWithShape="0">
              <a:srgbClr val="558ED5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r>
              <a:rPr lang="de-DE" dirty="0" smtClean="0"/>
              <a:t>Arbeiten Sie die Rallye für die Erwachsenenseite durch</a:t>
            </a:r>
            <a:endParaRPr lang="de-DE" dirty="0"/>
          </a:p>
          <a:p>
            <a:pPr>
              <a:defRPr sz="2400"/>
            </a:pPr>
            <a:endParaRPr lang="de-DE" dirty="0" smtClean="0"/>
          </a:p>
          <a:p>
            <a:pPr>
              <a:defRPr sz="2400"/>
            </a:pPr>
            <a:endParaRPr lang="de-DE" dirty="0"/>
          </a:p>
          <a:p>
            <a:pPr>
              <a:defRPr sz="2400"/>
            </a:pPr>
            <a:r>
              <a:rPr lang="de-DE" dirty="0" smtClean="0"/>
              <a:t>Zeit:20 Minuten</a:t>
            </a:r>
            <a:endParaRPr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229237" y="1797967"/>
            <a:ext cx="4002794" cy="4197241"/>
            <a:chOff x="229237" y="1797967"/>
            <a:chExt cx="4002794" cy="4197241"/>
          </a:xfrm>
        </p:grpSpPr>
        <p:sp>
          <p:nvSpPr>
            <p:cNvPr id="6" name="Shape 52"/>
            <p:cNvSpPr/>
            <p:nvPr/>
          </p:nvSpPr>
          <p:spPr>
            <a:xfrm>
              <a:off x="229237" y="1797967"/>
              <a:ext cx="3739268" cy="6232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/>
            <a:p>
              <a:pPr algn="ctr">
                <a:spcBef>
                  <a:spcPts val="300"/>
                </a:spcBef>
                <a:defRPr sz="1600" b="1"/>
              </a:pPr>
              <a:r>
                <a:rPr dirty="0" err="1"/>
                <a:t>I</a:t>
              </a:r>
              <a:r>
                <a:rPr b="0" dirty="0" err="1">
                  <a:solidFill>
                    <a:srgbClr val="888888"/>
                  </a:solidFill>
                </a:rPr>
                <a:t>ndiviuell</a:t>
              </a:r>
              <a:r>
                <a:rPr b="0" dirty="0">
                  <a:solidFill>
                    <a:srgbClr val="888888"/>
                  </a:solidFill>
                </a:rPr>
                <a:t> </a:t>
              </a:r>
              <a:r>
                <a:rPr dirty="0" err="1"/>
                <a:t>D</a:t>
              </a:r>
              <a:r>
                <a:rPr b="0" dirty="0" err="1">
                  <a:solidFill>
                    <a:srgbClr val="888888"/>
                  </a:solidFill>
                </a:rPr>
                <a:t>iffer</a:t>
              </a:r>
              <a:r>
                <a:rPr dirty="0" err="1"/>
                <a:t>E</a:t>
              </a:r>
              <a:r>
                <a:rPr b="0" dirty="0" err="1">
                  <a:solidFill>
                    <a:srgbClr val="888888"/>
                  </a:solidFill>
                </a:rPr>
                <a:t>nziert</a:t>
              </a:r>
              <a:r>
                <a:rPr b="0" dirty="0">
                  <a:solidFill>
                    <a:srgbClr val="888888"/>
                  </a:solidFill>
                </a:rPr>
                <a:t> </a:t>
              </a:r>
              <a:r>
                <a:rPr dirty="0" err="1"/>
                <a:t>R</a:t>
              </a:r>
              <a:r>
                <a:rPr b="0" dirty="0" err="1">
                  <a:solidFill>
                    <a:srgbClr val="888888"/>
                  </a:solidFill>
                </a:rPr>
                <a:t>ichtig</a:t>
              </a:r>
              <a:r>
                <a:rPr b="0" dirty="0">
                  <a:solidFill>
                    <a:srgbClr val="888888"/>
                  </a:solidFill>
                </a:rPr>
                <a:t> </a:t>
              </a:r>
              <a:r>
                <a:rPr b="0" dirty="0" err="1" smtClean="0">
                  <a:solidFill>
                    <a:srgbClr val="888888"/>
                  </a:solidFill>
                </a:rPr>
                <a:t>schreiben</a:t>
              </a:r>
              <a:endParaRPr lang="de-DE" b="0" dirty="0" smtClean="0">
                <a:solidFill>
                  <a:srgbClr val="888888"/>
                </a:solidFill>
              </a:endParaRPr>
            </a:p>
            <a:p>
              <a:pPr algn="ctr">
                <a:spcBef>
                  <a:spcPts val="300"/>
                </a:spcBef>
                <a:defRPr sz="1600" b="1"/>
              </a:pPr>
              <a:r>
                <a:rPr lang="de-DE" dirty="0" smtClean="0">
                  <a:solidFill>
                    <a:schemeClr val="tx1"/>
                  </a:solidFill>
                </a:rPr>
                <a:t>i</a:t>
              </a:r>
              <a:r>
                <a:rPr lang="de-DE" dirty="0" smtClean="0">
                  <a:solidFill>
                    <a:srgbClr val="888888"/>
                  </a:solidFill>
                </a:rPr>
                <a:t>ndividualisieren </a:t>
              </a:r>
              <a:r>
                <a:rPr lang="de-DE" dirty="0" smtClean="0">
                  <a:solidFill>
                    <a:schemeClr val="tx1"/>
                  </a:solidFill>
                </a:rPr>
                <a:t>i</a:t>
              </a:r>
              <a:r>
                <a:rPr lang="de-DE" dirty="0" smtClean="0">
                  <a:solidFill>
                    <a:srgbClr val="888888"/>
                  </a:solidFill>
                </a:rPr>
                <a:t>mplementieren</a:t>
              </a:r>
              <a:endParaRPr b="0" dirty="0">
                <a:solidFill>
                  <a:srgbClr val="888888"/>
                </a:solidFill>
              </a:endParaRPr>
            </a:p>
          </p:txBody>
        </p:sp>
        <p:sp>
          <p:nvSpPr>
            <p:cNvPr id="7" name="Shape 52"/>
            <p:cNvSpPr/>
            <p:nvPr/>
          </p:nvSpPr>
          <p:spPr>
            <a:xfrm>
              <a:off x="274776" y="5662467"/>
              <a:ext cx="3739268" cy="3327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 algn="ctr">
                <a:spcBef>
                  <a:spcPts val="300"/>
                </a:spcBef>
                <a:defRPr sz="1600" b="1"/>
              </a:lvl1pPr>
            </a:lstStyle>
            <a:p>
              <a:r>
                <a:rPr dirty="0"/>
                <a:t>www.iderblog.eu</a:t>
              </a:r>
            </a:p>
          </p:txBody>
        </p:sp>
        <p:grpSp>
          <p:nvGrpSpPr>
            <p:cNvPr id="8" name="Gruppieren 7"/>
            <p:cNvGrpSpPr/>
            <p:nvPr/>
          </p:nvGrpSpPr>
          <p:grpSpPr>
            <a:xfrm>
              <a:off x="392413" y="2421215"/>
              <a:ext cx="3839618" cy="3071047"/>
              <a:chOff x="615152" y="1628800"/>
              <a:chExt cx="4395236" cy="3511543"/>
            </a:xfrm>
          </p:grpSpPr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5152" y="1628800"/>
                <a:ext cx="4395236" cy="3264657"/>
              </a:xfrm>
              <a:prstGeom prst="rect">
                <a:avLst/>
              </a:prstGeom>
            </p:spPr>
          </p:pic>
          <p:sp>
            <p:nvSpPr>
              <p:cNvPr id="10" name="Textfeld 10"/>
              <p:cNvSpPr/>
              <p:nvPr/>
            </p:nvSpPr>
            <p:spPr>
              <a:xfrm>
                <a:off x="672577" y="4934602"/>
                <a:ext cx="3384377" cy="20574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45719" rIns="45719">
                <a:spAutoFit/>
              </a:bodyPr>
              <a:lstStyle>
                <a:lvl1pPr>
                  <a:defRPr sz="700"/>
                </a:lvl1pPr>
              </a:lstStyle>
              <a:p>
                <a:r>
                  <a:rPr dirty="0"/>
                  <a:t>„Screenshot“ by „</a:t>
                </a:r>
                <a:r>
                  <a:rPr dirty="0" err="1"/>
                  <a:t>Iderblog</a:t>
                </a:r>
                <a:r>
                  <a:rPr dirty="0"/>
                  <a:t>“ CC BY 3.0 www.iderblog.eu </a:t>
                </a:r>
                <a:r>
                  <a:rPr dirty="0" smtClean="0"/>
                  <a:t>(</a:t>
                </a:r>
                <a:r>
                  <a:rPr lang="de-DE" dirty="0" smtClean="0"/>
                  <a:t>09</a:t>
                </a:r>
                <a:r>
                  <a:rPr dirty="0" smtClean="0"/>
                  <a:t>.</a:t>
                </a:r>
                <a:r>
                  <a:rPr lang="de-DE" dirty="0" smtClean="0"/>
                  <a:t>0</a:t>
                </a:r>
                <a:r>
                  <a:rPr dirty="0" smtClean="0"/>
                  <a:t>1.</a:t>
                </a:r>
                <a:r>
                  <a:rPr lang="de-DE" dirty="0" smtClean="0"/>
                  <a:t>19</a:t>
                </a:r>
                <a:r>
                  <a:rPr dirty="0" smtClean="0"/>
                  <a:t>) </a:t>
                </a:r>
                <a:r>
                  <a:rPr lang="de-DE" dirty="0" smtClean="0"/>
                  <a:t>08</a:t>
                </a:r>
                <a:r>
                  <a:rPr dirty="0" smtClean="0"/>
                  <a:t>:</a:t>
                </a:r>
                <a:r>
                  <a:rPr lang="de-DE" dirty="0" smtClean="0"/>
                  <a:t>19</a:t>
                </a: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9859251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Anmeldung	</a:t>
            </a:r>
          </a:p>
        </p:txBody>
      </p:sp>
      <p:sp>
        <p:nvSpPr>
          <p:cNvPr id="314" name="Inhaltsplatzhalter 2"/>
          <p:cNvSpPr>
            <a:spLocks noGrp="1"/>
          </p:cNvSpPr>
          <p:nvPr>
            <p:ph type="body" sz="quarter" idx="1"/>
          </p:nvPr>
        </p:nvSpPr>
        <p:spPr>
          <a:xfrm>
            <a:off x="6012160" y="1988840"/>
            <a:ext cx="2674641" cy="4137324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r>
              <a:t>Registrierung des Schülers durch den Lehrer</a:t>
            </a:r>
          </a:p>
          <a:p>
            <a:pPr marL="0" indent="0">
              <a:spcBef>
                <a:spcPts val="500"/>
              </a:spcBef>
              <a:buSzTx/>
              <a:buNone/>
              <a:defRPr sz="2400"/>
            </a:pPr>
            <a:r>
              <a:t/>
            </a:r>
            <a:br/>
            <a:r>
              <a:t>Anmeldung ohne personenbezogene Daten möglich</a:t>
            </a:r>
          </a:p>
        </p:txBody>
      </p:sp>
      <p:pic>
        <p:nvPicPr>
          <p:cNvPr id="31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4739" t="7058" r="10097" b="11933"/>
          <a:stretch>
            <a:fillRect/>
          </a:stretch>
        </p:blipFill>
        <p:spPr>
          <a:xfrm>
            <a:off x="467543" y="1916832"/>
            <a:ext cx="5418991" cy="38657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Datenbanken</a:t>
            </a:r>
          </a:p>
        </p:txBody>
      </p:sp>
      <p:sp>
        <p:nvSpPr>
          <p:cNvPr id="319" name="Textfeld 3"/>
          <p:cNvSpPr/>
          <p:nvPr/>
        </p:nvSpPr>
        <p:spPr>
          <a:xfrm>
            <a:off x="6084168" y="1700808"/>
            <a:ext cx="2448273" cy="195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r>
              <a:t>Online Übungen </a:t>
            </a:r>
          </a:p>
          <a:p>
            <a:endParaRPr/>
          </a:p>
          <a:p>
            <a:r>
              <a:t>Arbeitsblätter zum Ausdrucken</a:t>
            </a:r>
          </a:p>
          <a:p>
            <a:endParaRPr/>
          </a:p>
          <a:p>
            <a:r>
              <a:t>kostenlos &amp; ohne Anmeldung zugänglich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09" y="1629390"/>
            <a:ext cx="5549994" cy="392148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Vorteile Schüler</a:t>
            </a:r>
          </a:p>
        </p:txBody>
      </p:sp>
      <p:sp>
        <p:nvSpPr>
          <p:cNvPr id="322" name="Ellipse 3"/>
          <p:cNvSpPr/>
          <p:nvPr/>
        </p:nvSpPr>
        <p:spPr>
          <a:xfrm>
            <a:off x="1360240" y="3610838"/>
            <a:ext cx="1944217" cy="1440161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3" name="Textfeld 4"/>
          <p:cNvSpPr/>
          <p:nvPr/>
        </p:nvSpPr>
        <p:spPr>
          <a:xfrm>
            <a:off x="1360240" y="3899987"/>
            <a:ext cx="1944217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t>erhöhte Schreibmotivation</a:t>
            </a:r>
          </a:p>
        </p:txBody>
      </p:sp>
      <p:sp>
        <p:nvSpPr>
          <p:cNvPr id="324" name="Ellipse 5"/>
          <p:cNvSpPr/>
          <p:nvPr/>
        </p:nvSpPr>
        <p:spPr>
          <a:xfrm>
            <a:off x="3203848" y="1738172"/>
            <a:ext cx="1944217" cy="1440161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5" name="Textfeld 6"/>
          <p:cNvSpPr/>
          <p:nvPr/>
        </p:nvSpPr>
        <p:spPr>
          <a:xfrm>
            <a:off x="3131840" y="2094204"/>
            <a:ext cx="216024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t>frei im Internet zugänglich</a:t>
            </a:r>
          </a:p>
        </p:txBody>
      </p:sp>
      <p:sp>
        <p:nvSpPr>
          <p:cNvPr id="326" name="Ellipse 7"/>
          <p:cNvSpPr/>
          <p:nvPr/>
        </p:nvSpPr>
        <p:spPr>
          <a:xfrm>
            <a:off x="6660232" y="3616159"/>
            <a:ext cx="1944217" cy="1440161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7" name="Textfeld 8"/>
          <p:cNvSpPr/>
          <p:nvPr/>
        </p:nvSpPr>
        <p:spPr>
          <a:xfrm>
            <a:off x="6660232" y="3869254"/>
            <a:ext cx="1944217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t>Aneignung interkulturelles Wissen</a:t>
            </a:r>
          </a:p>
        </p:txBody>
      </p:sp>
      <p:sp>
        <p:nvSpPr>
          <p:cNvPr id="328" name="Ellipse 9"/>
          <p:cNvSpPr/>
          <p:nvPr/>
        </p:nvSpPr>
        <p:spPr>
          <a:xfrm>
            <a:off x="5796136" y="1714335"/>
            <a:ext cx="1944217" cy="1440161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9" name="Textfeld 10"/>
          <p:cNvSpPr/>
          <p:nvPr/>
        </p:nvSpPr>
        <p:spPr>
          <a:xfrm>
            <a:off x="5796136" y="2094203"/>
            <a:ext cx="1944217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t>selbstgesteuertes, freiwilliges Lernen</a:t>
            </a:r>
          </a:p>
        </p:txBody>
      </p:sp>
      <p:sp>
        <p:nvSpPr>
          <p:cNvPr id="330" name="Ellipse 11"/>
          <p:cNvSpPr/>
          <p:nvPr/>
        </p:nvSpPr>
        <p:spPr>
          <a:xfrm>
            <a:off x="3995935" y="3616159"/>
            <a:ext cx="1944217" cy="1440161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1" name="Textfeld 12"/>
          <p:cNvSpPr/>
          <p:nvPr/>
        </p:nvSpPr>
        <p:spPr>
          <a:xfrm>
            <a:off x="3995935" y="3874575"/>
            <a:ext cx="1944217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t>erhöhte Lesekompetenz &amp; -motivation</a:t>
            </a:r>
          </a:p>
        </p:txBody>
      </p:sp>
      <p:sp>
        <p:nvSpPr>
          <p:cNvPr id="332" name="Ellipse 13"/>
          <p:cNvSpPr/>
          <p:nvPr/>
        </p:nvSpPr>
        <p:spPr>
          <a:xfrm>
            <a:off x="784708" y="1738172"/>
            <a:ext cx="1944217" cy="1440161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3" name="Textfeld 14"/>
          <p:cNvSpPr/>
          <p:nvPr/>
        </p:nvSpPr>
        <p:spPr>
          <a:xfrm>
            <a:off x="784708" y="1996587"/>
            <a:ext cx="1944217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t>zahlreiche Übungs-materialien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Fragen und Anmerkungen?</a:t>
            </a:r>
            <a:endParaRPr dirty="0"/>
          </a:p>
        </p:txBody>
      </p:sp>
      <p:sp>
        <p:nvSpPr>
          <p:cNvPr id="336" name="Textfeld 16"/>
          <p:cNvSpPr/>
          <p:nvPr/>
        </p:nvSpPr>
        <p:spPr>
          <a:xfrm>
            <a:off x="786796" y="2253855"/>
            <a:ext cx="3528393" cy="142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FFFFFF"/>
                </a:solidFill>
              </a:defRPr>
            </a:pPr>
            <a:r>
              <a:t>22.11.16 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endParaRPr/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Online Fortbildung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endParaRPr/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20:00 - 21:30</a:t>
            </a:r>
          </a:p>
        </p:txBody>
      </p:sp>
      <p:sp>
        <p:nvSpPr>
          <p:cNvPr id="340" name="Textfeld 19"/>
          <p:cNvSpPr/>
          <p:nvPr/>
        </p:nvSpPr>
        <p:spPr>
          <a:xfrm>
            <a:off x="2960148" y="2257754"/>
            <a:ext cx="3672409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/>
            </a:pPr>
            <a:r>
              <a:rPr lang="de-DE" dirty="0" smtClean="0"/>
              <a:t>Michael Gros</a:t>
            </a:r>
            <a:endParaRPr dirty="0"/>
          </a:p>
          <a:p>
            <a:pPr>
              <a:defRPr sz="2000" b="1"/>
            </a:pPr>
            <a:endParaRPr dirty="0"/>
          </a:p>
          <a:p>
            <a:pPr>
              <a:defRPr sz="2000" b="1"/>
            </a:pPr>
            <a:r>
              <a:rPr lang="de-DE" u="sng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iderblog@lpm.uni-sb.de</a:t>
            </a:r>
            <a:endParaRPr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2"/>
            </a:endParaRPr>
          </a:p>
          <a:p>
            <a:pPr>
              <a:defRPr sz="2000" b="1"/>
            </a:pPr>
            <a:endParaRPr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2"/>
            </a:endParaRPr>
          </a:p>
          <a:p>
            <a:pPr>
              <a:defRPr sz="2000" b="1"/>
            </a:pPr>
            <a:r>
              <a:rPr dirty="0"/>
              <a:t>+49 (0)15775055068</a:t>
            </a:r>
          </a:p>
          <a:p>
            <a:pPr>
              <a:defRPr sz="2000" b="1"/>
            </a:pPr>
            <a:r>
              <a:rPr dirty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itel 5"/>
          <p:cNvSpPr>
            <a:spLocks noGrp="1"/>
          </p:cNvSpPr>
          <p:nvPr>
            <p:ph type="ctrTitle"/>
          </p:nvPr>
        </p:nvSpPr>
        <p:spPr>
          <a:xfrm>
            <a:off x="611560" y="2708919"/>
            <a:ext cx="7772401" cy="147002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Vielen Dank für Ihre Aufmerksamkeit</a:t>
            </a:r>
          </a:p>
        </p:txBody>
      </p:sp>
      <p:sp>
        <p:nvSpPr>
          <p:cNvPr id="344" name="Textplatzhalter 4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itel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5486401" cy="566739"/>
          </a:xfrm>
          <a:prstGeom prst="rect">
            <a:avLst/>
          </a:prstGeom>
        </p:spPr>
        <p:txBody>
          <a:bodyPr/>
          <a:lstStyle/>
          <a:p>
            <a:r>
              <a:t>Schreiben in der Schule</a:t>
            </a:r>
          </a:p>
        </p:txBody>
      </p:sp>
      <p:pic>
        <p:nvPicPr>
          <p:cNvPr id="232" name="Grafik 5" descr="Grafik 5"/>
          <p:cNvPicPr>
            <a:picLocks noChangeAspect="1"/>
          </p:cNvPicPr>
          <p:nvPr/>
        </p:nvPicPr>
        <p:blipFill>
          <a:blip r:embed="rId2">
            <a:extLst/>
          </a:blip>
          <a:srcRect r="12698" b="6727"/>
          <a:stretch>
            <a:fillRect/>
          </a:stretch>
        </p:blipFill>
        <p:spPr>
          <a:xfrm rot="5400000">
            <a:off x="2149293" y="2133158"/>
            <a:ext cx="4351652" cy="34869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Bildnachweis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dirty="0" smtClean="0"/>
              <a:t>Wenn nicht anders angegeben handelt es sich bei den Bildern um Screenshots der Seite IDeRBlog.eu</a:t>
            </a:r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dirty="0" smtClean="0"/>
              <a:t>Diese stehen unter Creative </a:t>
            </a:r>
            <a:r>
              <a:rPr lang="de-DE" dirty="0" err="1" smtClean="0"/>
              <a:t>Commons</a:t>
            </a:r>
            <a:r>
              <a:rPr lang="de-DE" dirty="0" smtClean="0"/>
              <a:t> Lizenz</a:t>
            </a:r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226" y="4830300"/>
            <a:ext cx="2349983" cy="39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9457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5486400" cy="566738"/>
          </a:xfrm>
        </p:spPr>
        <p:txBody>
          <a:bodyPr/>
          <a:lstStyle/>
          <a:p>
            <a:r>
              <a:rPr lang="de-DE" dirty="0" smtClean="0"/>
              <a:t>Schreiben in der Schule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99" b="6727"/>
          <a:stretch/>
        </p:blipFill>
        <p:spPr>
          <a:xfrm rot="5400000">
            <a:off x="2396174" y="2133156"/>
            <a:ext cx="4351651" cy="3486955"/>
          </a:xfrm>
          <a:prstGeom prst="rect">
            <a:avLst/>
          </a:prstGeom>
        </p:spPr>
      </p:pic>
      <p:cxnSp>
        <p:nvCxnSpPr>
          <p:cNvPr id="8" name="Gerader Verbinder 7"/>
          <p:cNvCxnSpPr/>
          <p:nvPr/>
        </p:nvCxnSpPr>
        <p:spPr>
          <a:xfrm>
            <a:off x="4235193" y="2420887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>
            <a:off x="5213689" y="2401446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2939049" y="2670174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3875153" y="2650733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4451217" y="2668095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4883265" y="2924943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>
            <a:off x="4451217" y="3212975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>
            <a:off x="3947161" y="3501007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>
            <a:off x="5089313" y="3438495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>
            <a:off x="3443105" y="3717031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/>
        </p:nvCxnSpPr>
        <p:spPr>
          <a:xfrm>
            <a:off x="5099289" y="3933055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>
            <a:off x="4667241" y="4293095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>
            <a:off x="5209500" y="4285229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>
            <a:off x="3587121" y="4509119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5305337" y="4797151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>
            <a:off x="4124272" y="5085183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/>
          <p:cNvCxnSpPr/>
          <p:nvPr/>
        </p:nvCxnSpPr>
        <p:spPr>
          <a:xfrm>
            <a:off x="3064074" y="5373215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/>
          <p:cNvCxnSpPr/>
          <p:nvPr/>
        </p:nvCxnSpPr>
        <p:spPr>
          <a:xfrm>
            <a:off x="5099289" y="5365349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/>
          <p:cNvCxnSpPr/>
          <p:nvPr/>
        </p:nvCxnSpPr>
        <p:spPr>
          <a:xfrm>
            <a:off x="3530846" y="5661247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>
            <a:off x="5335872" y="5589239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5737443" y="2051555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5889843" y="2051555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747361" y="2339587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889843" y="2339587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6035393" y="2339587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5747361" y="2627619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5747361" y="2843643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5747361" y="3131675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889843" y="3131675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747361" y="3419707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5747361" y="3635731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5747361" y="3923763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5889843" y="3923763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5747361" y="4211795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5747361" y="4427819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5747361" y="4725143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5747361" y="5003883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5889843" y="5003883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5889843" y="5291915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5747361" y="5291915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3446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el 1"/>
          <p:cNvSpPr>
            <a:spLocks noGrp="1"/>
          </p:cNvSpPr>
          <p:nvPr>
            <p:ph type="title"/>
          </p:nvPr>
        </p:nvSpPr>
        <p:spPr>
          <a:xfrm>
            <a:off x="745233" y="476672"/>
            <a:ext cx="5698976" cy="792089"/>
          </a:xfrm>
          <a:prstGeom prst="rect">
            <a:avLst/>
          </a:prstGeom>
        </p:spPr>
        <p:txBody>
          <a:bodyPr/>
          <a:lstStyle/>
          <a:p>
            <a:r>
              <a:t>Und dann?</a:t>
            </a:r>
          </a:p>
        </p:txBody>
      </p:sp>
      <p:pic>
        <p:nvPicPr>
          <p:cNvPr id="235" name="Inhaltsplatzhalter 3" descr="Inhaltsplatzhalt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11858" y="1700213"/>
            <a:ext cx="2720283" cy="44259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itel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5486401" cy="566739"/>
          </a:xfrm>
          <a:prstGeom prst="rect">
            <a:avLst/>
          </a:prstGeom>
        </p:spPr>
        <p:txBody>
          <a:bodyPr/>
          <a:lstStyle/>
          <a:p>
            <a:r>
              <a:t>Schreiben in der Schule</a:t>
            </a:r>
          </a:p>
        </p:txBody>
      </p:sp>
      <p:pic>
        <p:nvPicPr>
          <p:cNvPr id="232" name="Grafik 5" descr="Grafik 5"/>
          <p:cNvPicPr>
            <a:picLocks noChangeAspect="1"/>
          </p:cNvPicPr>
          <p:nvPr/>
        </p:nvPicPr>
        <p:blipFill>
          <a:blip r:embed="rId2">
            <a:extLst/>
          </a:blip>
          <a:srcRect r="12698" b="6727"/>
          <a:stretch>
            <a:fillRect/>
          </a:stretch>
        </p:blipFill>
        <p:spPr>
          <a:xfrm rot="5400000">
            <a:off x="2314597" y="2228049"/>
            <a:ext cx="4351652" cy="348695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362897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el 1"/>
          <p:cNvSpPr>
            <a:spLocks noGrp="1"/>
          </p:cNvSpPr>
          <p:nvPr>
            <p:ph type="title"/>
          </p:nvPr>
        </p:nvSpPr>
        <p:spPr>
          <a:xfrm>
            <a:off x="745233" y="476672"/>
            <a:ext cx="5698976" cy="792089"/>
          </a:xfrm>
          <a:prstGeom prst="rect">
            <a:avLst/>
          </a:prstGeom>
        </p:spPr>
        <p:txBody>
          <a:bodyPr/>
          <a:lstStyle/>
          <a:p>
            <a:r>
              <a:t>Und dann?</a:t>
            </a:r>
          </a:p>
        </p:txBody>
      </p:sp>
      <p:pic>
        <p:nvPicPr>
          <p:cNvPr id="235" name="Inhaltsplatzhalter 3" descr="Inhaltsplatzhalt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11858" y="1700213"/>
            <a:ext cx="2720283" cy="44259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564270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Warum bloggen?</a:t>
            </a:r>
          </a:p>
        </p:txBody>
      </p:sp>
      <p:sp>
        <p:nvSpPr>
          <p:cNvPr id="238" name="Inhaltsplatzhalter 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buClr>
                <a:srgbClr val="000000"/>
              </a:buClr>
            </a:lvl1pPr>
          </a:lstStyle>
          <a:p>
            <a:r>
              <a:t>Motivation der Schüler nutzen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Warum bloggen?</a:t>
            </a:r>
          </a:p>
        </p:txBody>
      </p:sp>
      <p:sp>
        <p:nvSpPr>
          <p:cNvPr id="241" name="Inhaltsplatzhalter 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defRPr>
                <a:solidFill>
                  <a:srgbClr val="BFBFBF"/>
                </a:solidFill>
              </a:defRPr>
            </a:pPr>
            <a:r>
              <a:t>Motivation der Schüler nutzen</a:t>
            </a:r>
          </a:p>
          <a:p>
            <a:pPr>
              <a:lnSpc>
                <a:spcPct val="90000"/>
              </a:lnSpc>
              <a:buClr>
                <a:srgbClr val="000000"/>
              </a:buClr>
            </a:pPr>
            <a:r>
              <a:t>Chance für Schüler, andere Zugänge zum Schreiben zu benutzen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Lariss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Lariss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719</Words>
  <Application>Microsoft Office PowerPoint</Application>
  <PresentationFormat>Bildschirmpräsentation (4:3)</PresentationFormat>
  <Paragraphs>175</Paragraphs>
  <Slides>30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1" baseType="lpstr">
      <vt:lpstr>Larissa</vt:lpstr>
      <vt:lpstr>IDeRBlog ii</vt:lpstr>
      <vt:lpstr>Programm</vt:lpstr>
      <vt:lpstr>Schreiben in der Schule</vt:lpstr>
      <vt:lpstr>Schreiben in der Schule</vt:lpstr>
      <vt:lpstr>Und dann?</vt:lpstr>
      <vt:lpstr>Schreiben in der Schule</vt:lpstr>
      <vt:lpstr>Und dann?</vt:lpstr>
      <vt:lpstr>Warum bloggen?</vt:lpstr>
      <vt:lpstr>Warum bloggen?</vt:lpstr>
      <vt:lpstr>Warum bloggen?</vt:lpstr>
      <vt:lpstr>Warum bloggen?</vt:lpstr>
      <vt:lpstr>Warum bloggen?</vt:lpstr>
      <vt:lpstr>Warum bloggen?</vt:lpstr>
      <vt:lpstr>Warum bloggen?</vt:lpstr>
      <vt:lpstr>Vorstellung IDeRBlog ii</vt:lpstr>
      <vt:lpstr>Ihr Auftrag</vt:lpstr>
      <vt:lpstr>Ihr Auftrag</vt:lpstr>
      <vt:lpstr>Anmeldedaten</vt:lpstr>
      <vt:lpstr>IDeRBlog ii</vt:lpstr>
      <vt:lpstr>IDeRBlog ii</vt:lpstr>
      <vt:lpstr>IDeRBlog ii</vt:lpstr>
      <vt:lpstr>IDeRBlog ii</vt:lpstr>
      <vt:lpstr>Bloggen &amp; Lesen</vt:lpstr>
      <vt:lpstr>Ihr Auftrag</vt:lpstr>
      <vt:lpstr>Anmeldung </vt:lpstr>
      <vt:lpstr>Datenbanken</vt:lpstr>
      <vt:lpstr>Vorteile Schüler</vt:lpstr>
      <vt:lpstr>Fragen und Anmerkungen?</vt:lpstr>
      <vt:lpstr>Vielen Dank für Ihre Aufmerksamkeit</vt:lpstr>
      <vt:lpstr>Bildnachweis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IDeRBlog</dc:title>
  <dc:creator>Gros Michael (LPM)</dc:creator>
  <cp:lastModifiedBy>Windows-Benutzer</cp:lastModifiedBy>
  <cp:revision>22</cp:revision>
  <dcterms:modified xsi:type="dcterms:W3CDTF">2019-01-14T09:44:30Z</dcterms:modified>
</cp:coreProperties>
</file>