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3"/>
          </a:solidFill>
        </a:fill>
      </a:tcStyle>
    </a:wholeTbl>
    <a:band2H>
      <a:tcTxStyle b="def" i="def"/>
      <a:tcStyle>
        <a:tcBdr/>
        <a:fill>
          <a:solidFill>
            <a:srgbClr val="E6F2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9E7"/>
          </a:solidFill>
        </a:fill>
      </a:tcStyle>
    </a:wholeTbl>
    <a:band2H>
      <a:tcTxStyle b="def" i="def"/>
      <a:tcStyle>
        <a:tcBdr/>
        <a:fill>
          <a:solidFill>
            <a:srgbClr val="EFED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CC"/>
          </a:solidFill>
        </a:fill>
      </a:tcStyle>
    </a:wholeTbl>
    <a:band2H>
      <a:tcTxStyle b="def" i="def"/>
      <a:tcStyle>
        <a:tcBdr/>
        <a:fill>
          <a:solidFill>
            <a:srgbClr val="E6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Textebene 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"/>
          <p:cNvSpPr/>
          <p:nvPr/>
        </p:nvSpPr>
        <p:spPr>
          <a:xfrm>
            <a:off x="3268" y="6096356"/>
            <a:ext cx="12185464" cy="69803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0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77" y="6270404"/>
            <a:ext cx="435509" cy="50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44" y="6275921"/>
            <a:ext cx="402761" cy="49161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hteck"/>
          <p:cNvSpPr/>
          <p:nvPr/>
        </p:nvSpPr>
        <p:spPr>
          <a:xfrm>
            <a:off x="3268" y="-57843"/>
            <a:ext cx="12185464" cy="1516666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3" name="IDeRBlogtslogoneu.png" descr="IDeRBlogtslogone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260" y="287739"/>
            <a:ext cx="35179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eingesetzter-Film.png" descr="eingesetzter-Fil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73495" y="287739"/>
            <a:ext cx="18977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top_left.png" descr="top_lef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994" y="1060144"/>
            <a:ext cx="1457623" cy="1516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bottom_right.png" descr="bottom_righ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01257" y="5744759"/>
            <a:ext cx="1457622" cy="115638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eltext"/>
          <p:cNvSpPr txBox="1"/>
          <p:nvPr/>
        </p:nvSpPr>
        <p:spPr>
          <a:xfrm>
            <a:off x="1536971" y="1640851"/>
            <a:ext cx="3495451" cy="75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5000"/>
              </a:lnSpc>
              <a:defRPr b="1" sz="3000">
                <a:solidFill>
                  <a:srgbClr val="002D5B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8" name="Textebene 1…"/>
          <p:cNvSpPr txBox="1"/>
          <p:nvPr/>
        </p:nvSpPr>
        <p:spPr>
          <a:xfrm>
            <a:off x="1536971" y="2576808"/>
            <a:ext cx="10278020" cy="388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104999"/>
              </a:lnSpc>
              <a:defRPr sz="1500">
                <a:solidFill>
                  <a:srgbClr val="002D5B"/>
                </a:solidFill>
              </a:defRPr>
            </a:lvl1pPr>
            <a:lvl2pPr marL="271463" indent="-271463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2pPr>
            <a:lvl3pPr marL="538162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3pPr>
            <a:lvl4pPr marL="803275" indent="-271462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4pPr>
            <a:lvl5pPr marL="1076325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39" name="officeArt object" descr="officeArt objec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6356" y="6270404"/>
            <a:ext cx="2365849" cy="42181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"/>
          <p:cNvSpPr/>
          <p:nvPr/>
        </p:nvSpPr>
        <p:spPr>
          <a:xfrm>
            <a:off x="3268" y="6096356"/>
            <a:ext cx="12185464" cy="69803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48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77" y="6270404"/>
            <a:ext cx="435509" cy="50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44" y="6275921"/>
            <a:ext cx="402761" cy="491619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hteck"/>
          <p:cNvSpPr/>
          <p:nvPr/>
        </p:nvSpPr>
        <p:spPr>
          <a:xfrm>
            <a:off x="3268" y="-57843"/>
            <a:ext cx="12185464" cy="1516666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51" name="IDeRBlogtslogoneu.png" descr="IDeRBlogtslogone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260" y="287739"/>
            <a:ext cx="35179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eingesetzter-Film.png" descr="eingesetzter-Fil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73495" y="287739"/>
            <a:ext cx="18977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top_left.png" descr="top_lef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994" y="1060144"/>
            <a:ext cx="1457623" cy="1516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bottom_right.png" descr="bottom_righ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01257" y="5744759"/>
            <a:ext cx="1457622" cy="115638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eltext"/>
          <p:cNvSpPr txBox="1"/>
          <p:nvPr/>
        </p:nvSpPr>
        <p:spPr>
          <a:xfrm>
            <a:off x="1446627" y="1666071"/>
            <a:ext cx="3495451" cy="75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5000"/>
              </a:lnSpc>
              <a:defRPr b="1" sz="3000">
                <a:solidFill>
                  <a:srgbClr val="002D5B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56" name="Textebene 1…"/>
          <p:cNvSpPr txBox="1"/>
          <p:nvPr/>
        </p:nvSpPr>
        <p:spPr>
          <a:xfrm>
            <a:off x="1536971" y="2576808"/>
            <a:ext cx="10278020" cy="388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104999"/>
              </a:lnSpc>
              <a:defRPr sz="1500">
                <a:solidFill>
                  <a:srgbClr val="002D5B"/>
                </a:solidFill>
              </a:defRPr>
            </a:lvl1pPr>
            <a:lvl2pPr marL="271463" indent="-271463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2pPr>
            <a:lvl3pPr marL="538162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3pPr>
            <a:lvl4pPr marL="803275" indent="-271462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4pPr>
            <a:lvl5pPr marL="1076325" indent="-266700">
              <a:lnSpc>
                <a:spcPct val="104999"/>
              </a:lnSpc>
              <a:buSzPct val="100000"/>
              <a:buChar char="•"/>
              <a:defRPr sz="1500">
                <a:solidFill>
                  <a:srgbClr val="002D5B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57" name="officeArt object" descr="officeArt objec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6356" y="6270404"/>
            <a:ext cx="2365849" cy="421817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"/>
          <p:cNvSpPr/>
          <p:nvPr/>
        </p:nvSpPr>
        <p:spPr>
          <a:xfrm>
            <a:off x="3268" y="6096356"/>
            <a:ext cx="12185464" cy="69803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6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77" y="6270404"/>
            <a:ext cx="435509" cy="50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44" y="6275921"/>
            <a:ext cx="402761" cy="49161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Rechteck"/>
          <p:cNvSpPr/>
          <p:nvPr/>
        </p:nvSpPr>
        <p:spPr>
          <a:xfrm>
            <a:off x="3268" y="-57843"/>
            <a:ext cx="12185464" cy="1516666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9" name="IDeRBlogtslogoneu.png" descr="IDeRBlogtslogone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260" y="287739"/>
            <a:ext cx="35179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eingesetzter-Film.png" descr="eingesetzter-Fil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73495" y="287739"/>
            <a:ext cx="18977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top_left.png" descr="top_lef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994" y="1060144"/>
            <a:ext cx="1457623" cy="1516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bottom_right.png" descr="bottom_righ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01257" y="5744759"/>
            <a:ext cx="1457622" cy="1156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officeArt object" descr="officeArt objec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6356" y="6270404"/>
            <a:ext cx="2365849" cy="42181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"/>
          <p:cNvSpPr/>
          <p:nvPr/>
        </p:nvSpPr>
        <p:spPr>
          <a:xfrm>
            <a:off x="3268" y="6096356"/>
            <a:ext cx="12185464" cy="69803"/>
          </a:xfrm>
          <a:prstGeom prst="rect">
            <a:avLst/>
          </a:prstGeom>
          <a:solidFill>
            <a:srgbClr val="EE8C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" name="Rechteck"/>
          <p:cNvSpPr/>
          <p:nvPr/>
        </p:nvSpPr>
        <p:spPr>
          <a:xfrm>
            <a:off x="3268" y="-57843"/>
            <a:ext cx="12185464" cy="1516666"/>
          </a:xfrm>
          <a:prstGeom prst="rect">
            <a:avLst/>
          </a:prstGeom>
          <a:solidFill>
            <a:srgbClr val="FE862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" name="Titeltext"/>
          <p:cNvSpPr txBox="1"/>
          <p:nvPr>
            <p:ph type="title"/>
          </p:nvPr>
        </p:nvSpPr>
        <p:spPr>
          <a:xfrm>
            <a:off x="1688138" y="1615504"/>
            <a:ext cx="612451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Textebene 1…"/>
          <p:cNvSpPr txBox="1"/>
          <p:nvPr>
            <p:ph type="body" idx="1"/>
          </p:nvPr>
        </p:nvSpPr>
        <p:spPr>
          <a:xfrm>
            <a:off x="1688138" y="2597686"/>
            <a:ext cx="10095876" cy="231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6" name="Coat_of_arms_of_North_Rhine-Westfalia.svg.png" descr="Coat_of_arms_of_North_Rhine-Westfalia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77" y="6270404"/>
            <a:ext cx="435509" cy="50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44" y="6275921"/>
            <a:ext cx="402761" cy="49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DeRBlogtslogoneu.png" descr="IDeRBlogtslogone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260" y="287739"/>
            <a:ext cx="35179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ingesetzter-Film.png" descr="eingesetzter-Fil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73495" y="287739"/>
            <a:ext cx="1897703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ottom_right.png" descr="bottom_righ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01257" y="5744759"/>
            <a:ext cx="1457622" cy="1156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top_left.png" descr="top_lef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0994" y="1060144"/>
            <a:ext cx="1457623" cy="1516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officeArt object" descr="officeArt objec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6356" y="6270404"/>
            <a:ext cx="2365849" cy="4218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liennummer"/>
          <p:cNvSpPr txBox="1"/>
          <p:nvPr>
            <p:ph type="sldNum" sz="quarter" idx="2"/>
          </p:nvPr>
        </p:nvSpPr>
        <p:spPr>
          <a:xfrm>
            <a:off x="11308748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5pPr>
      <a:lvl6pPr marL="24574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6pPr>
      <a:lvl7pPr marL="29146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7pPr>
      <a:lvl8pPr marL="33718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8pPr>
      <a:lvl9pPr marL="3829050" marR="0" indent="-171450" algn="l" defTabSz="914400" rtl="0" latinLnBrk="0">
        <a:lnSpc>
          <a:spcPct val="104999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500" u="none">
          <a:solidFill>
            <a:srgbClr val="002D5B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fo@iderblog.eu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Untertitel 3"/>
          <p:cNvSpPr txBox="1"/>
          <p:nvPr/>
        </p:nvSpPr>
        <p:spPr>
          <a:xfrm>
            <a:off x="2134641" y="3042106"/>
            <a:ext cx="7199482" cy="175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spcBef>
                <a:spcPts val="700"/>
              </a:spcBef>
              <a:defRPr sz="2800">
                <a:solidFill>
                  <a:srgbClr val="45288C"/>
                </a:solidFill>
              </a:defRPr>
            </a:pPr>
            <a:r>
              <a:t>Länderübergreifendes Projekt</a:t>
            </a:r>
          </a:p>
          <a:p>
            <a:pPr>
              <a:spcBef>
                <a:spcPts val="700"/>
              </a:spcBef>
              <a:defRPr sz="2800">
                <a:solidFill>
                  <a:srgbClr val="45288C"/>
                </a:solidFill>
              </a:defRPr>
            </a:pPr>
            <a:r>
              <a:t>im Rahmen des Digitalpakts SL NRW</a:t>
            </a:r>
          </a:p>
        </p:txBody>
      </p:sp>
      <p:sp>
        <p:nvSpPr>
          <p:cNvPr id="84" name="Titel 2"/>
          <p:cNvSpPr txBox="1"/>
          <p:nvPr/>
        </p:nvSpPr>
        <p:spPr>
          <a:xfrm>
            <a:off x="838548" y="1671667"/>
            <a:ext cx="3607844" cy="1470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r">
              <a:defRPr b="1" sz="3000">
                <a:solidFill>
                  <a:srgbClr val="45288C"/>
                </a:solidFill>
              </a:defRPr>
            </a:lvl1pPr>
          </a:lstStyle>
          <a:p>
            <a:pPr/>
            <a:r>
              <a:t>    IDeRBlog 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2"/>
          <p:cNvSpPr txBox="1"/>
          <p:nvPr>
            <p:ph type="ctrTitle"/>
          </p:nvPr>
        </p:nvSpPr>
        <p:spPr>
          <a:xfrm>
            <a:off x="1536971" y="1646600"/>
            <a:ext cx="403888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21" name="Inhaltsplatzhalter 2"/>
          <p:cNvSpPr txBox="1"/>
          <p:nvPr>
            <p:ph type="subTitle" idx="1"/>
          </p:nvPr>
        </p:nvSpPr>
        <p:spPr>
          <a:xfrm>
            <a:off x="1536971" y="2291196"/>
            <a:ext cx="10489377" cy="372563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pPr>
            <a:r>
              <a:t>Motivation der Schüler 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Chance für Schüler, andere Zugänge zum Schreiben zu benutzen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Intensivierung durch Individualisierung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Aufbau von Medienkompetenz (Passwort, Was schreibe ich im Internet?, …)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pPr>
            <a:r>
              <a:t>Einbeziehung der Eltern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Vorstellung IDeRBlog ts </a:t>
            </a:r>
          </a:p>
        </p:txBody>
      </p:sp>
      <p:pic>
        <p:nvPicPr>
          <p:cNvPr id="124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246242"/>
            <a:ext cx="7449896" cy="380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07" y="2687310"/>
            <a:ext cx="5175566" cy="264457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52"/>
          <p:cNvSpPr txBox="1"/>
          <p:nvPr/>
        </p:nvSpPr>
        <p:spPr>
          <a:xfrm>
            <a:off x="1464998" y="1748271"/>
            <a:ext cx="4160551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I</a:t>
            </a:r>
            <a:r>
              <a:rPr>
                <a:solidFill>
                  <a:srgbClr val="888888"/>
                </a:solidFill>
              </a:rPr>
              <a:t>ndiviuell </a:t>
            </a:r>
            <a:r>
              <a:t>D</a:t>
            </a:r>
            <a:r>
              <a:rPr>
                <a:solidFill>
                  <a:srgbClr val="888888"/>
                </a:solidFill>
              </a:rPr>
              <a:t>iffer</a:t>
            </a:r>
            <a:r>
              <a:t>E</a:t>
            </a:r>
            <a:r>
              <a:rPr>
                <a:solidFill>
                  <a:srgbClr val="888888"/>
                </a:solidFill>
              </a:rPr>
              <a:t>nziert </a:t>
            </a:r>
            <a:r>
              <a:t>R</a:t>
            </a:r>
            <a:r>
              <a:rPr>
                <a:solidFill>
                  <a:srgbClr val="888888"/>
                </a:solidFill>
              </a:rPr>
              <a:t>ichtig schreiben</a:t>
            </a:r>
            <a:endParaRPr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t</a:t>
            </a:r>
            <a:r>
              <a:rPr>
                <a:solidFill>
                  <a:srgbClr val="888888"/>
                </a:solidFill>
              </a:rPr>
              <a:t>o </a:t>
            </a:r>
            <a:r>
              <a:t>s</a:t>
            </a:r>
            <a:r>
              <a:rPr>
                <a:solidFill>
                  <a:srgbClr val="888888"/>
                </a:solidFill>
              </a:rPr>
              <a:t>chool</a:t>
            </a:r>
          </a:p>
        </p:txBody>
      </p:sp>
      <p:sp>
        <p:nvSpPr>
          <p:cNvPr id="128" name="Shape 52"/>
          <p:cNvSpPr txBox="1"/>
          <p:nvPr/>
        </p:nvSpPr>
        <p:spPr>
          <a:xfrm>
            <a:off x="1555752" y="5647673"/>
            <a:ext cx="373927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lvl1pPr>
          </a:lstStyle>
          <a:p>
            <a:pPr/>
            <a:r>
              <a:t>www.iderblog.eu</a:t>
            </a:r>
          </a:p>
        </p:txBody>
      </p:sp>
      <p:sp>
        <p:nvSpPr>
          <p:cNvPr id="129" name="Inhaltsplatzhalter 2"/>
          <p:cNvSpPr txBox="1"/>
          <p:nvPr>
            <p:ph type="subTitle" sz="half" idx="1"/>
          </p:nvPr>
        </p:nvSpPr>
        <p:spPr>
          <a:xfrm>
            <a:off x="6840000" y="1619999"/>
            <a:ext cx="4694364" cy="478778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defRPr sz="2400">
                <a:solidFill>
                  <a:srgbClr val="45288C"/>
                </a:solidFill>
              </a:defRPr>
            </a:lvl1pPr>
          </a:lstStyle>
          <a:p>
            <a:pPr/>
            <a:r>
              <a:t>Schülerinnen und Schüler bloggen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07" y="2687310"/>
            <a:ext cx="5175566" cy="2644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52"/>
          <p:cNvSpPr txBox="1"/>
          <p:nvPr/>
        </p:nvSpPr>
        <p:spPr>
          <a:xfrm>
            <a:off x="1464998" y="1748271"/>
            <a:ext cx="4160551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I</a:t>
            </a:r>
            <a:r>
              <a:rPr>
                <a:solidFill>
                  <a:srgbClr val="888888"/>
                </a:solidFill>
              </a:rPr>
              <a:t>ndiviuell </a:t>
            </a:r>
            <a:r>
              <a:t>D</a:t>
            </a:r>
            <a:r>
              <a:rPr>
                <a:solidFill>
                  <a:srgbClr val="888888"/>
                </a:solidFill>
              </a:rPr>
              <a:t>iffer</a:t>
            </a:r>
            <a:r>
              <a:t>E</a:t>
            </a:r>
            <a:r>
              <a:rPr>
                <a:solidFill>
                  <a:srgbClr val="888888"/>
                </a:solidFill>
              </a:rPr>
              <a:t>nziert </a:t>
            </a:r>
            <a:r>
              <a:t>R</a:t>
            </a:r>
            <a:r>
              <a:rPr>
                <a:solidFill>
                  <a:srgbClr val="888888"/>
                </a:solidFill>
              </a:rPr>
              <a:t>ichtig schreiben</a:t>
            </a:r>
            <a:endParaRPr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t</a:t>
            </a:r>
            <a:r>
              <a:rPr>
                <a:solidFill>
                  <a:srgbClr val="888888"/>
                </a:solidFill>
              </a:rPr>
              <a:t>o </a:t>
            </a:r>
            <a:r>
              <a:t>s</a:t>
            </a:r>
            <a:r>
              <a:rPr>
                <a:solidFill>
                  <a:srgbClr val="888888"/>
                </a:solidFill>
              </a:rPr>
              <a:t>chool</a:t>
            </a:r>
          </a:p>
        </p:txBody>
      </p:sp>
      <p:sp>
        <p:nvSpPr>
          <p:cNvPr id="133" name="Shape 52"/>
          <p:cNvSpPr txBox="1"/>
          <p:nvPr/>
        </p:nvSpPr>
        <p:spPr>
          <a:xfrm>
            <a:off x="1555752" y="5647673"/>
            <a:ext cx="373927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lvl1pPr>
          </a:lstStyle>
          <a:p>
            <a:pPr/>
            <a:r>
              <a:t>www.iderblog.eu</a:t>
            </a:r>
          </a:p>
        </p:txBody>
      </p:sp>
      <p:sp>
        <p:nvSpPr>
          <p:cNvPr id="134" name="Inhaltsplatzhalter 2"/>
          <p:cNvSpPr txBox="1"/>
          <p:nvPr/>
        </p:nvSpPr>
        <p:spPr>
          <a:xfrm>
            <a:off x="6840000" y="1619999"/>
            <a:ext cx="4878440" cy="46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>
              <a:lnSpc>
                <a:spcPct val="104999"/>
              </a:lnSpc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algn="ctr">
              <a:lnSpc>
                <a:spcPct val="104999"/>
              </a:lnSpc>
              <a:defRPr sz="2400">
                <a:solidFill>
                  <a:srgbClr val="002D5B"/>
                </a:solidFill>
              </a:defRPr>
            </a:pPr>
          </a:p>
          <a:p>
            <a:pPr algn="ctr">
              <a:lnSpc>
                <a:spcPct val="104999"/>
              </a:lnSpc>
              <a:spcBef>
                <a:spcPts val="500"/>
              </a:spcBef>
              <a:defRPr sz="2400">
                <a:solidFill>
                  <a:srgbClr val="45288C"/>
                </a:solidFill>
              </a:defRPr>
            </a:pPr>
            <a:r>
              <a:t>Korrektur &amp; Fehleranalyse durch intelligentes Wörterbuch </a:t>
            </a:r>
          </a:p>
        </p:txBody>
      </p:sp>
      <p:sp>
        <p:nvSpPr>
          <p:cNvPr id="135" name="Pfeil: nach unten 1"/>
          <p:cNvSpPr/>
          <p:nvPr/>
        </p:nvSpPr>
        <p:spPr>
          <a:xfrm>
            <a:off x="9182910" y="2059894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07" y="2687310"/>
            <a:ext cx="5175566" cy="2644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52"/>
          <p:cNvSpPr txBox="1"/>
          <p:nvPr/>
        </p:nvSpPr>
        <p:spPr>
          <a:xfrm>
            <a:off x="1464998" y="1748271"/>
            <a:ext cx="4160551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I</a:t>
            </a:r>
            <a:r>
              <a:rPr>
                <a:solidFill>
                  <a:srgbClr val="888888"/>
                </a:solidFill>
              </a:rPr>
              <a:t>ndiviuell </a:t>
            </a:r>
            <a:r>
              <a:t>D</a:t>
            </a:r>
            <a:r>
              <a:rPr>
                <a:solidFill>
                  <a:srgbClr val="888888"/>
                </a:solidFill>
              </a:rPr>
              <a:t>iffer</a:t>
            </a:r>
            <a:r>
              <a:t>E</a:t>
            </a:r>
            <a:r>
              <a:rPr>
                <a:solidFill>
                  <a:srgbClr val="888888"/>
                </a:solidFill>
              </a:rPr>
              <a:t>nziert </a:t>
            </a:r>
            <a:r>
              <a:t>R</a:t>
            </a:r>
            <a:r>
              <a:rPr>
                <a:solidFill>
                  <a:srgbClr val="888888"/>
                </a:solidFill>
              </a:rPr>
              <a:t>ichtig schreiben</a:t>
            </a:r>
            <a:endParaRPr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t</a:t>
            </a:r>
            <a:r>
              <a:rPr>
                <a:solidFill>
                  <a:srgbClr val="888888"/>
                </a:solidFill>
              </a:rPr>
              <a:t>o </a:t>
            </a:r>
            <a:r>
              <a:t>s</a:t>
            </a:r>
            <a:r>
              <a:rPr>
                <a:solidFill>
                  <a:srgbClr val="888888"/>
                </a:solidFill>
              </a:rPr>
              <a:t>chool</a:t>
            </a:r>
          </a:p>
        </p:txBody>
      </p:sp>
      <p:sp>
        <p:nvSpPr>
          <p:cNvPr id="139" name="Shape 52"/>
          <p:cNvSpPr txBox="1"/>
          <p:nvPr/>
        </p:nvSpPr>
        <p:spPr>
          <a:xfrm>
            <a:off x="1555752" y="5647673"/>
            <a:ext cx="373927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lvl1pPr>
          </a:lstStyle>
          <a:p>
            <a:pPr/>
            <a:r>
              <a:t>www.iderblog.eu</a:t>
            </a:r>
          </a:p>
        </p:txBody>
      </p:sp>
      <p:sp>
        <p:nvSpPr>
          <p:cNvPr id="140" name="Inhaltsplatzhalter 2"/>
          <p:cNvSpPr txBox="1"/>
          <p:nvPr>
            <p:ph type="subTitle" sz="half" idx="1"/>
          </p:nvPr>
        </p:nvSpPr>
        <p:spPr>
          <a:xfrm>
            <a:off x="6840000" y="1619999"/>
            <a:ext cx="4694364" cy="478778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algn="ctr">
              <a:defRPr sz="2400"/>
            </a:pPr>
          </a:p>
          <a:p>
            <a:pPr algn="ctr">
              <a:spcBef>
                <a:spcPts val="500"/>
              </a:spcBef>
              <a:defRPr sz="2400">
                <a:solidFill>
                  <a:srgbClr val="BFBFBF"/>
                </a:solidFill>
              </a:defRPr>
            </a:pPr>
            <a:r>
              <a:t>Korrektur &amp; Fehleranalyse durch intelligentes Wörterbuch </a:t>
            </a:r>
          </a:p>
          <a:p>
            <a:pPr algn="ctr">
              <a:defRPr sz="2400"/>
            </a:pPr>
          </a:p>
          <a:p>
            <a:pPr algn="ctr">
              <a:spcBef>
                <a:spcPts val="500"/>
              </a:spcBef>
              <a:defRPr sz="2400">
                <a:solidFill>
                  <a:srgbClr val="45288C"/>
                </a:solidFill>
              </a:defRPr>
            </a:pPr>
            <a:r>
              <a:t>Rückmeldung an Lehrerinnen und Lehrer</a:t>
            </a:r>
          </a:p>
        </p:txBody>
      </p:sp>
      <p:sp>
        <p:nvSpPr>
          <p:cNvPr id="141" name="Pfeil: nach unten 2"/>
          <p:cNvSpPr/>
          <p:nvPr/>
        </p:nvSpPr>
        <p:spPr>
          <a:xfrm>
            <a:off x="9182910" y="2059894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2" name="Pfeil: nach unten 5"/>
          <p:cNvSpPr/>
          <p:nvPr/>
        </p:nvSpPr>
        <p:spPr>
          <a:xfrm>
            <a:off x="9173182" y="3321246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07" y="2687310"/>
            <a:ext cx="5175566" cy="264457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52"/>
          <p:cNvSpPr txBox="1"/>
          <p:nvPr/>
        </p:nvSpPr>
        <p:spPr>
          <a:xfrm>
            <a:off x="1464998" y="1748271"/>
            <a:ext cx="4160551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I</a:t>
            </a:r>
            <a:r>
              <a:rPr>
                <a:solidFill>
                  <a:srgbClr val="888888"/>
                </a:solidFill>
              </a:rPr>
              <a:t>ndiviuell </a:t>
            </a:r>
            <a:r>
              <a:t>D</a:t>
            </a:r>
            <a:r>
              <a:rPr>
                <a:solidFill>
                  <a:srgbClr val="888888"/>
                </a:solidFill>
              </a:rPr>
              <a:t>iffer</a:t>
            </a:r>
            <a:r>
              <a:t>E</a:t>
            </a:r>
            <a:r>
              <a:rPr>
                <a:solidFill>
                  <a:srgbClr val="888888"/>
                </a:solidFill>
              </a:rPr>
              <a:t>nziert </a:t>
            </a:r>
            <a:r>
              <a:t>R</a:t>
            </a:r>
            <a:r>
              <a:rPr>
                <a:solidFill>
                  <a:srgbClr val="888888"/>
                </a:solidFill>
              </a:rPr>
              <a:t>ichtig schreiben</a:t>
            </a:r>
            <a:endParaRPr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t</a:t>
            </a:r>
            <a:r>
              <a:rPr>
                <a:solidFill>
                  <a:srgbClr val="888888"/>
                </a:solidFill>
              </a:rPr>
              <a:t>o </a:t>
            </a:r>
            <a:r>
              <a:t>s</a:t>
            </a:r>
            <a:r>
              <a:rPr>
                <a:solidFill>
                  <a:srgbClr val="888888"/>
                </a:solidFill>
              </a:rPr>
              <a:t>chool</a:t>
            </a:r>
          </a:p>
        </p:txBody>
      </p:sp>
      <p:sp>
        <p:nvSpPr>
          <p:cNvPr id="146" name="Shape 52"/>
          <p:cNvSpPr txBox="1"/>
          <p:nvPr/>
        </p:nvSpPr>
        <p:spPr>
          <a:xfrm>
            <a:off x="1555752" y="5647673"/>
            <a:ext cx="373927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lvl1pPr>
          </a:lstStyle>
          <a:p>
            <a:pPr/>
            <a:r>
              <a:t>www.iderblog.eu</a:t>
            </a:r>
          </a:p>
        </p:txBody>
      </p:sp>
      <p:sp>
        <p:nvSpPr>
          <p:cNvPr id="147" name="Inhaltsplatzhalter 2"/>
          <p:cNvSpPr txBox="1"/>
          <p:nvPr/>
        </p:nvSpPr>
        <p:spPr>
          <a:xfrm>
            <a:off x="6840000" y="1619999"/>
            <a:ext cx="4694364" cy="478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905255">
              <a:lnSpc>
                <a:spcPct val="104999"/>
              </a:lnSpc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t>Schülerinnen und Schüler bloggen</a:t>
            </a:r>
          </a:p>
          <a:p>
            <a:pPr algn="ctr" defTabSz="905255">
              <a:lnSpc>
                <a:spcPct val="104999"/>
              </a:lnSpc>
              <a:defRPr sz="2300">
                <a:solidFill>
                  <a:srgbClr val="002D5B"/>
                </a:solidFill>
              </a:defRPr>
            </a:pPr>
          </a:p>
          <a:p>
            <a:pPr algn="ctr" defTabSz="905255">
              <a:lnSpc>
                <a:spcPct val="104999"/>
              </a:lnSpc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t>Korrektur &amp; Fehleranalyse durch intelligentes Wörterbuch </a:t>
            </a:r>
          </a:p>
          <a:p>
            <a:pPr algn="ctr" defTabSz="905255">
              <a:lnSpc>
                <a:spcPct val="104999"/>
              </a:lnSpc>
              <a:defRPr sz="2300">
                <a:solidFill>
                  <a:srgbClr val="002D5B"/>
                </a:solidFill>
              </a:defRPr>
            </a:pPr>
          </a:p>
          <a:p>
            <a:pPr algn="ctr" defTabSz="905255">
              <a:lnSpc>
                <a:spcPct val="104999"/>
              </a:lnSpc>
              <a:spcBef>
                <a:spcPts val="500"/>
              </a:spcBef>
              <a:defRPr sz="2300">
                <a:solidFill>
                  <a:srgbClr val="BFBFBF"/>
                </a:solidFill>
              </a:defRPr>
            </a:pPr>
            <a:r>
              <a:t>Rückmeldung an Lehrerinnen und Lehrer</a:t>
            </a:r>
          </a:p>
          <a:p>
            <a:pPr algn="ctr" defTabSz="905255">
              <a:lnSpc>
                <a:spcPct val="104999"/>
              </a:lnSpc>
              <a:defRPr sz="2300">
                <a:solidFill>
                  <a:srgbClr val="002D5B"/>
                </a:solidFill>
              </a:defRPr>
            </a:pPr>
          </a:p>
          <a:p>
            <a:pPr algn="ctr" defTabSz="905255">
              <a:lnSpc>
                <a:spcPct val="104999"/>
              </a:lnSpc>
              <a:spcBef>
                <a:spcPts val="500"/>
              </a:spcBef>
              <a:defRPr sz="2300">
                <a:solidFill>
                  <a:srgbClr val="45288C"/>
                </a:solidFill>
              </a:defRPr>
            </a:pPr>
            <a:r>
              <a:t>Rückmeldung an Schülerinnen und Schüler &amp; Zuordnung von individuellen Übungskursen</a:t>
            </a:r>
          </a:p>
        </p:txBody>
      </p:sp>
      <p:sp>
        <p:nvSpPr>
          <p:cNvPr id="148" name="Pfeil: nach unten 1"/>
          <p:cNvSpPr/>
          <p:nvPr/>
        </p:nvSpPr>
        <p:spPr>
          <a:xfrm>
            <a:off x="9182910" y="2059894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49" name="Pfeil: nach unten 2"/>
          <p:cNvSpPr/>
          <p:nvPr/>
        </p:nvSpPr>
        <p:spPr>
          <a:xfrm>
            <a:off x="9182910" y="3249037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50" name="Pfeil: nach unten 5"/>
          <p:cNvSpPr/>
          <p:nvPr/>
        </p:nvSpPr>
        <p:spPr>
          <a:xfrm>
            <a:off x="9182910" y="4354748"/>
            <a:ext cx="272375" cy="359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27"/>
                </a:moveTo>
                <a:lnTo>
                  <a:pt x="5400" y="13427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27"/>
                </a:lnTo>
                <a:lnTo>
                  <a:pt x="21600" y="1342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E8625"/>
          </a:solidFill>
          <a:ln w="25400">
            <a:solidFill>
              <a:srgbClr val="45288C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607" y="2687310"/>
            <a:ext cx="5175566" cy="264457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52"/>
          <p:cNvSpPr txBox="1"/>
          <p:nvPr/>
        </p:nvSpPr>
        <p:spPr>
          <a:xfrm>
            <a:off x="1464998" y="1748271"/>
            <a:ext cx="4160551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I</a:t>
            </a:r>
            <a:r>
              <a:rPr>
                <a:solidFill>
                  <a:srgbClr val="888888"/>
                </a:solidFill>
              </a:rPr>
              <a:t>ndiviuell </a:t>
            </a:r>
            <a:r>
              <a:t>D</a:t>
            </a:r>
            <a:r>
              <a:rPr>
                <a:solidFill>
                  <a:srgbClr val="888888"/>
                </a:solidFill>
              </a:rPr>
              <a:t>iffer</a:t>
            </a:r>
            <a:r>
              <a:t>E</a:t>
            </a:r>
            <a:r>
              <a:rPr>
                <a:solidFill>
                  <a:srgbClr val="888888"/>
                </a:solidFill>
              </a:rPr>
              <a:t>nziert </a:t>
            </a:r>
            <a:r>
              <a:t>R</a:t>
            </a:r>
            <a:r>
              <a:rPr>
                <a:solidFill>
                  <a:srgbClr val="888888"/>
                </a:solidFill>
              </a:rPr>
              <a:t>ichtig schreiben</a:t>
            </a:r>
            <a:endParaRPr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pPr>
            <a:r>
              <a:t>t</a:t>
            </a:r>
            <a:r>
              <a:rPr>
                <a:solidFill>
                  <a:srgbClr val="888888"/>
                </a:solidFill>
              </a:rPr>
              <a:t>o </a:t>
            </a:r>
            <a:r>
              <a:t>s</a:t>
            </a:r>
            <a:r>
              <a:rPr>
                <a:solidFill>
                  <a:srgbClr val="888888"/>
                </a:solidFill>
              </a:rPr>
              <a:t>chool</a:t>
            </a:r>
          </a:p>
        </p:txBody>
      </p:sp>
      <p:sp>
        <p:nvSpPr>
          <p:cNvPr id="154" name="Shape 52"/>
          <p:cNvSpPr txBox="1"/>
          <p:nvPr/>
        </p:nvSpPr>
        <p:spPr>
          <a:xfrm>
            <a:off x="1555752" y="5647673"/>
            <a:ext cx="373927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00"/>
              </a:spcBef>
              <a:defRPr b="1" sz="1600">
                <a:solidFill>
                  <a:srgbClr val="45288C"/>
                </a:solidFill>
              </a:defRPr>
            </a:lvl1pPr>
          </a:lstStyle>
          <a:p>
            <a:pPr/>
            <a:r>
              <a:t>www.iderblog.eu</a:t>
            </a:r>
          </a:p>
        </p:txBody>
      </p:sp>
      <p:sp>
        <p:nvSpPr>
          <p:cNvPr id="155" name="Inhaltsplatzhalter 2"/>
          <p:cNvSpPr txBox="1"/>
          <p:nvPr>
            <p:ph type="subTitle" sz="half" idx="1"/>
          </p:nvPr>
        </p:nvSpPr>
        <p:spPr>
          <a:xfrm>
            <a:off x="6840000" y="1620000"/>
            <a:ext cx="4114801" cy="4525963"/>
          </a:xfrm>
          <a:prstGeom prst="rect">
            <a:avLst/>
          </a:prstGeom>
        </p:spPr>
        <p:txBody>
          <a:bodyPr/>
          <a:lstStyle/>
          <a:p>
            <a:pPr defTabSz="868680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45288C"/>
                </a:solidFill>
              </a:defRPr>
            </a:pPr>
            <a:r>
              <a:t>Veröffentlichung des Blogs innerhalb der Klasse</a:t>
            </a:r>
          </a:p>
          <a:p>
            <a:pPr defTabSz="868680">
              <a:lnSpc>
                <a:spcPct val="90000"/>
              </a:lnSpc>
              <a:defRPr sz="2200">
                <a:solidFill>
                  <a:srgbClr val="45288C"/>
                </a:solidFill>
              </a:defRPr>
            </a:pPr>
          </a:p>
          <a:p>
            <a:pPr defTabSz="868680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45288C"/>
                </a:solidFill>
              </a:defRPr>
            </a:pPr>
            <a:r>
              <a:t>Veröffentlichung erfolgt nach Prüfung des Textes durch die Schülerin oder den Schüler</a:t>
            </a:r>
          </a:p>
          <a:p>
            <a:pPr defTabSz="868680">
              <a:lnSpc>
                <a:spcPct val="90000"/>
              </a:lnSpc>
              <a:defRPr sz="2200">
                <a:solidFill>
                  <a:srgbClr val="45288C"/>
                </a:solidFill>
              </a:defRPr>
            </a:pPr>
          </a:p>
          <a:p>
            <a:pPr defTabSz="868680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45288C"/>
                </a:solidFill>
              </a:defRPr>
            </a:pPr>
            <a:r>
              <a:t>Schülerinnen und Schüler können Texte der Mitschüler lesen &amp; kommentieren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678" y="1504665"/>
            <a:ext cx="6892943" cy="454826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nhaltsplatzhalter 2"/>
          <p:cNvSpPr txBox="1"/>
          <p:nvPr/>
        </p:nvSpPr>
        <p:spPr>
          <a:xfrm>
            <a:off x="8602836" y="1594117"/>
            <a:ext cx="3405394" cy="4137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04999"/>
              </a:lnSpc>
              <a:spcBef>
                <a:spcPts val="500"/>
              </a:spcBef>
              <a:defRPr b="1" sz="2400">
                <a:solidFill>
                  <a:srgbClr val="45288C"/>
                </a:solidFill>
              </a:defRPr>
            </a:pPr>
            <a:r>
              <a:t>Anmeldung</a:t>
            </a:r>
            <a:endParaRPr>
              <a:solidFill>
                <a:srgbClr val="002D5B"/>
              </a:solidFill>
            </a:endParaRPr>
          </a:p>
          <a:p>
            <a:pPr>
              <a:lnSpc>
                <a:spcPct val="104999"/>
              </a:lnSpc>
              <a:spcBef>
                <a:spcPts val="500"/>
              </a:spcBef>
              <a:defRPr sz="2400">
                <a:solidFill>
                  <a:srgbClr val="45288C"/>
                </a:solidFill>
              </a:defRPr>
            </a:pPr>
          </a:p>
          <a:p>
            <a:pPr>
              <a:lnSpc>
                <a:spcPct val="104999"/>
              </a:lnSpc>
              <a:spcBef>
                <a:spcPts val="500"/>
              </a:spcBef>
              <a:defRPr sz="2400">
                <a:solidFill>
                  <a:srgbClr val="45288C"/>
                </a:solidFill>
              </a:defRPr>
            </a:pPr>
            <a:r>
              <a:t>Registrierung des Schülers durch den Lehrer</a:t>
            </a:r>
            <a:endParaRPr>
              <a:solidFill>
                <a:srgbClr val="002D5B"/>
              </a:solidFill>
            </a:endParaRPr>
          </a:p>
          <a:p>
            <a:pPr>
              <a:lnSpc>
                <a:spcPct val="104999"/>
              </a:lnSpc>
              <a:spcBef>
                <a:spcPts val="500"/>
              </a:spcBef>
              <a:defRPr sz="2400">
                <a:solidFill>
                  <a:srgbClr val="45288C"/>
                </a:solidFill>
              </a:defRPr>
            </a:pPr>
            <a:br>
              <a:rPr>
                <a:solidFill>
                  <a:srgbClr val="002D5B"/>
                </a:solidFill>
              </a:rPr>
            </a:br>
            <a:r>
              <a:t>Anmeldung ohne personenbezogene Daten möglich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6678" y="1520647"/>
            <a:ext cx="7206159" cy="449794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feld 3"/>
          <p:cNvSpPr txBox="1"/>
          <p:nvPr/>
        </p:nvSpPr>
        <p:spPr>
          <a:xfrm>
            <a:off x="8730777" y="1520648"/>
            <a:ext cx="3385023" cy="340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rgbClr val="45288C"/>
                </a:solidFill>
              </a:defRPr>
            </a:pPr>
            <a:r>
              <a:t>Online Übungen 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Arbeitsblätter zum Ausdrucken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Rechtschreibkurse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kostenlos &amp; ohne Anmeldung zugänglich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6678" y="1520647"/>
            <a:ext cx="7206159" cy="449794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feld 3"/>
          <p:cNvSpPr txBox="1"/>
          <p:nvPr/>
        </p:nvSpPr>
        <p:spPr>
          <a:xfrm>
            <a:off x="8730777" y="1520648"/>
            <a:ext cx="3385023" cy="340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rgbClr val="45288C"/>
                </a:solidFill>
              </a:defRPr>
            </a:pPr>
            <a:r>
              <a:t>Online Übungen 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Arbeitsblätter zum Ausdrucken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Rechtschreibkurse</a:t>
            </a:r>
          </a:p>
          <a:p>
            <a:pPr>
              <a:defRPr sz="2400">
                <a:solidFill>
                  <a:srgbClr val="45288C"/>
                </a:solidFill>
              </a:defRPr>
            </a:pPr>
          </a:p>
          <a:p>
            <a:pPr>
              <a:defRPr sz="2400">
                <a:solidFill>
                  <a:srgbClr val="45288C"/>
                </a:solidFill>
              </a:defRPr>
            </a:pPr>
            <a:r>
              <a:t>kostenlos &amp; ohne Anmeldung zugänglich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 2"/>
          <p:cNvSpPr txBox="1"/>
          <p:nvPr/>
        </p:nvSpPr>
        <p:spPr>
          <a:xfrm>
            <a:off x="1536971" y="2628850"/>
            <a:ext cx="6336705" cy="288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defRPr sz="4400">
                <a:solidFill>
                  <a:srgbClr val="45288C"/>
                </a:solidFill>
              </a:defRPr>
            </a:pPr>
            <a:r>
              <a:t>Michael Gros</a:t>
            </a:r>
            <a:endParaRPr>
              <a:solidFill>
                <a:srgbClr val="888888"/>
              </a:solidFill>
            </a:endParaRP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Mitarbeiter MBK Saarland Referat D3</a:t>
            </a:r>
            <a:endParaRPr>
              <a:solidFill>
                <a:srgbClr val="888888"/>
              </a:solidFill>
            </a:endParaRP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Prof. Schulhomepages mit typo3 </a:t>
            </a:r>
            <a:endParaRPr sz="2800"/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IDeRBlog ii -&gt; IDeRBlog ts</a:t>
            </a:r>
          </a:p>
        </p:txBody>
      </p:sp>
      <p:pic>
        <p:nvPicPr>
          <p:cNvPr id="8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305" y="1916832"/>
            <a:ext cx="1365528" cy="169552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el 2"/>
          <p:cNvSpPr txBox="1"/>
          <p:nvPr>
            <p:ph type="ctrTitle"/>
          </p:nvPr>
        </p:nvSpPr>
        <p:spPr>
          <a:xfrm>
            <a:off x="1536971" y="1646600"/>
            <a:ext cx="349545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Who is Who?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llipse 3"/>
          <p:cNvSpPr/>
          <p:nvPr/>
        </p:nvSpPr>
        <p:spPr>
          <a:xfrm>
            <a:off x="2953815" y="3978586"/>
            <a:ext cx="1944219" cy="1440170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extfeld 4"/>
          <p:cNvSpPr txBox="1"/>
          <p:nvPr/>
        </p:nvSpPr>
        <p:spPr>
          <a:xfrm>
            <a:off x="2953815" y="4267736"/>
            <a:ext cx="194421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erhöhte Schreibmotivation</a:t>
            </a:r>
          </a:p>
        </p:txBody>
      </p:sp>
      <p:sp>
        <p:nvSpPr>
          <p:cNvPr id="168" name="Ellipse 5"/>
          <p:cNvSpPr/>
          <p:nvPr/>
        </p:nvSpPr>
        <p:spPr>
          <a:xfrm>
            <a:off x="4797423" y="2105918"/>
            <a:ext cx="1944219" cy="1440169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extfeld 6"/>
          <p:cNvSpPr txBox="1"/>
          <p:nvPr/>
        </p:nvSpPr>
        <p:spPr>
          <a:xfrm>
            <a:off x="4725413" y="2461951"/>
            <a:ext cx="216024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frei im Internet zugänglich</a:t>
            </a:r>
          </a:p>
        </p:txBody>
      </p:sp>
      <p:sp>
        <p:nvSpPr>
          <p:cNvPr id="170" name="Ellipse 7"/>
          <p:cNvSpPr/>
          <p:nvPr/>
        </p:nvSpPr>
        <p:spPr>
          <a:xfrm>
            <a:off x="8253807" y="3983907"/>
            <a:ext cx="1944219" cy="1440169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Textfeld 8"/>
          <p:cNvSpPr txBox="1"/>
          <p:nvPr/>
        </p:nvSpPr>
        <p:spPr>
          <a:xfrm>
            <a:off x="8253807" y="4237001"/>
            <a:ext cx="194421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Aneignung interkulturelles Wissen</a:t>
            </a:r>
          </a:p>
        </p:txBody>
      </p:sp>
      <p:sp>
        <p:nvSpPr>
          <p:cNvPr id="172" name="Ellipse 9"/>
          <p:cNvSpPr/>
          <p:nvPr/>
        </p:nvSpPr>
        <p:spPr>
          <a:xfrm>
            <a:off x="7389710" y="2082083"/>
            <a:ext cx="1944219" cy="1440169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Textfeld 10"/>
          <p:cNvSpPr txBox="1"/>
          <p:nvPr/>
        </p:nvSpPr>
        <p:spPr>
          <a:xfrm>
            <a:off x="7317062" y="2487343"/>
            <a:ext cx="208951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selbstgesteuertes, freiwilliges Lernen</a:t>
            </a:r>
          </a:p>
        </p:txBody>
      </p:sp>
      <p:sp>
        <p:nvSpPr>
          <p:cNvPr id="174" name="Ellipse 11"/>
          <p:cNvSpPr/>
          <p:nvPr/>
        </p:nvSpPr>
        <p:spPr>
          <a:xfrm>
            <a:off x="5589509" y="3983907"/>
            <a:ext cx="1944219" cy="1440169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Textfeld 12"/>
          <p:cNvSpPr txBox="1"/>
          <p:nvPr/>
        </p:nvSpPr>
        <p:spPr>
          <a:xfrm>
            <a:off x="5589509" y="4242322"/>
            <a:ext cx="194421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erhöhte Lesekompetenz &amp; -motivation</a:t>
            </a:r>
          </a:p>
        </p:txBody>
      </p:sp>
      <p:sp>
        <p:nvSpPr>
          <p:cNvPr id="176" name="Ellipse 13"/>
          <p:cNvSpPr/>
          <p:nvPr/>
        </p:nvSpPr>
        <p:spPr>
          <a:xfrm>
            <a:off x="2378281" y="2105918"/>
            <a:ext cx="1944219" cy="1440169"/>
          </a:xfrm>
          <a:prstGeom prst="ellipse">
            <a:avLst/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Textfeld 14"/>
          <p:cNvSpPr txBox="1"/>
          <p:nvPr/>
        </p:nvSpPr>
        <p:spPr>
          <a:xfrm>
            <a:off x="2378281" y="2364334"/>
            <a:ext cx="194421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zahlreiche Übungs-materialien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80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246242"/>
            <a:ext cx="7449896" cy="380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83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nbindung per Single-Sign-On an die in den beteiligten Bundesländern eingeführten Identitätsmanagement-systeme an die Plattform IDeRBlog ts"/>
          <p:cNvSpPr txBox="1"/>
          <p:nvPr/>
        </p:nvSpPr>
        <p:spPr>
          <a:xfrm>
            <a:off x="6840000" y="2520000"/>
            <a:ext cx="5293827" cy="1730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Anbindung per Single-Sign-On an die in den beteiligten Bundesländern eingeführten Identitätsmanagement-systeme an die Plattform IDeRBlog 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87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6840000" y="2520000"/>
            <a:ext cx="5293827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Anbindung per Single-Sign-On an die in den beteiligten Bundesländern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eingeführten Identitätsmanagementsysteme an die Plattform IDeRBlog ts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Weiterentwicklung und Umgestaltung des User Interface ( Benutzerober-fläche)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91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6840000" y="2520000"/>
            <a:ext cx="5293827" cy="168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Anbindung per Single-Sign-On an die in den beteiligten Bundesländern eingeführten Identitätsmanagementsysteme an die Plattform IDeRBlog ts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Weiterentwicklung und Umgestaltung des User Interface ( Benutzerober-fläche)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Erweiterung des Wörterbuchs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95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6840000" y="2520000"/>
            <a:ext cx="5293827" cy="209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Anbindung per Single-Sign-On an die in den beteiligten Bundesländern eingeführten Identitätsmanagementsysteme an die Plattform IDeRBlog ts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Weiterentwicklung und Umgestaltung des User Interface ( Benutzerober-fläche)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Erweiterung des Wörterbuchs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Evaluationen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pic>
        <p:nvPicPr>
          <p:cNvPr id="199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6840000" y="2520000"/>
            <a:ext cx="5293827" cy="250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Anbindung per Single-Sign-On an die in den beteiligten Bundesländern eingeführten Identitätsmanagementsysteme an die Plattform IDeRBlog ts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Weiterentwicklung und Umgestaltung des User Interface ( Benutzerober-fläche)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Erweiterung des Wörterbuchs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Evaluationen</a:t>
            </a:r>
          </a:p>
          <a:p>
            <a:pPr marL="120315" indent="-120315" defTabSz="457200">
              <a:lnSpc>
                <a:spcPct val="115000"/>
              </a:lnSpc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Wissenschaftliche Begleitung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el 2"/>
          <p:cNvSpPr txBox="1"/>
          <p:nvPr>
            <p:ph type="ctrTitle"/>
          </p:nvPr>
        </p:nvSpPr>
        <p:spPr>
          <a:xfrm>
            <a:off x="1536971" y="1646600"/>
            <a:ext cx="6766699" cy="753927"/>
          </a:xfrm>
          <a:prstGeom prst="rect">
            <a:avLst/>
          </a:prstGeom>
        </p:spPr>
        <p:txBody>
          <a:bodyPr/>
          <a:lstStyle>
            <a:lvl1pPr defTabSz="841247">
              <a:defRPr sz="2760">
                <a:solidFill>
                  <a:srgbClr val="45288C"/>
                </a:solidFill>
              </a:defRPr>
            </a:lvl1pPr>
          </a:lstStyle>
          <a:p>
            <a:pPr/>
            <a:r>
              <a:t>Änderungsantrag - Spiel für IDeRBlog ts</a:t>
            </a:r>
          </a:p>
        </p:txBody>
      </p:sp>
      <p:sp>
        <p:nvSpPr>
          <p:cNvPr id="203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5987980" y="2520000"/>
            <a:ext cx="6145847" cy="173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Orthlantis eine Insel zum Erlernen von Rechtschreibung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</p:txBody>
      </p:sp>
      <p:pic>
        <p:nvPicPr>
          <p:cNvPr id="204" name="Orthlantis.jpeg" descr="Orthlanti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78" y="2148551"/>
            <a:ext cx="3843561" cy="384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2"/>
          <p:cNvSpPr txBox="1"/>
          <p:nvPr>
            <p:ph type="ctrTitle"/>
          </p:nvPr>
        </p:nvSpPr>
        <p:spPr>
          <a:xfrm>
            <a:off x="1536971" y="1646600"/>
            <a:ext cx="6766699" cy="753927"/>
          </a:xfrm>
          <a:prstGeom prst="rect">
            <a:avLst/>
          </a:prstGeom>
        </p:spPr>
        <p:txBody>
          <a:bodyPr/>
          <a:lstStyle>
            <a:lvl1pPr defTabSz="841247">
              <a:defRPr sz="2760">
                <a:solidFill>
                  <a:srgbClr val="45288C"/>
                </a:solidFill>
              </a:defRPr>
            </a:lvl1pPr>
          </a:lstStyle>
          <a:p>
            <a:pPr/>
            <a:r>
              <a:t>Änderungsantrag - Spiel für IDeRBlog ts</a:t>
            </a:r>
          </a:p>
        </p:txBody>
      </p:sp>
      <p:sp>
        <p:nvSpPr>
          <p:cNvPr id="207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5987980" y="2520000"/>
            <a:ext cx="6145847" cy="151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Orthlantis eine Insel zum Erlernen von Rechtschreibung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Game based learning Ansatz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</p:txBody>
      </p:sp>
      <p:pic>
        <p:nvPicPr>
          <p:cNvPr id="208" name="Orthlantis.jpeg" descr="Orthlanti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78" y="2148551"/>
            <a:ext cx="3843561" cy="384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el 2"/>
          <p:cNvSpPr txBox="1"/>
          <p:nvPr>
            <p:ph type="ctrTitle"/>
          </p:nvPr>
        </p:nvSpPr>
        <p:spPr>
          <a:xfrm>
            <a:off x="1536971" y="1646600"/>
            <a:ext cx="6766699" cy="753927"/>
          </a:xfrm>
          <a:prstGeom prst="rect">
            <a:avLst/>
          </a:prstGeom>
        </p:spPr>
        <p:txBody>
          <a:bodyPr/>
          <a:lstStyle>
            <a:lvl1pPr defTabSz="841247">
              <a:defRPr sz="2760">
                <a:solidFill>
                  <a:srgbClr val="45288C"/>
                </a:solidFill>
              </a:defRPr>
            </a:lvl1pPr>
          </a:lstStyle>
          <a:p>
            <a:pPr/>
            <a:r>
              <a:t>Änderungsantrag - Spiel für IDeRBlog ts</a:t>
            </a:r>
          </a:p>
        </p:txBody>
      </p:sp>
      <p:sp>
        <p:nvSpPr>
          <p:cNvPr id="211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5987980" y="2520000"/>
            <a:ext cx="6145847" cy="171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Orthlantis eine Insel zum Erlernen von Rechtschreibung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Game based learning Ansatz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Erklärungen für Lernende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</p:txBody>
      </p:sp>
      <p:pic>
        <p:nvPicPr>
          <p:cNvPr id="212" name="Orthlantis.jpeg" descr="Orthlanti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78" y="2148551"/>
            <a:ext cx="3843561" cy="384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el 2"/>
          <p:cNvSpPr txBox="1"/>
          <p:nvPr>
            <p:ph type="ctrTitle"/>
          </p:nvPr>
        </p:nvSpPr>
        <p:spPr>
          <a:xfrm>
            <a:off x="1536971" y="1646600"/>
            <a:ext cx="349545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Who is Who?</a:t>
            </a:r>
          </a:p>
        </p:txBody>
      </p:sp>
      <p:sp>
        <p:nvSpPr>
          <p:cNvPr id="91" name="Titel 2"/>
          <p:cNvSpPr txBox="1"/>
          <p:nvPr/>
        </p:nvSpPr>
        <p:spPr>
          <a:xfrm>
            <a:off x="1536971" y="2588067"/>
            <a:ext cx="6336705" cy="32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defRPr sz="4400">
                <a:solidFill>
                  <a:srgbClr val="45288C"/>
                </a:solidFill>
              </a:defRPr>
            </a:pPr>
            <a:r>
              <a:t>Nina Leidinger M. A.</a:t>
            </a:r>
            <a:endParaRPr>
              <a:solidFill>
                <a:srgbClr val="888888"/>
              </a:solidFill>
            </a:endParaRP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Medien</a:t>
            </a:r>
            <a:r>
              <a:t>pädagogin</a:t>
            </a: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eEducation</a:t>
            </a: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eTwinning</a:t>
            </a:r>
            <a:endParaRPr>
              <a:solidFill>
                <a:srgbClr val="888888"/>
              </a:solidFill>
            </a:endParaRP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Pädagogischer Austauschdienst</a:t>
            </a:r>
          </a:p>
          <a:p>
            <a:pPr marL="273050" indent="-273050">
              <a:buSzPct val="100000"/>
              <a:buFont typeface="Arial"/>
              <a:buChar char="•"/>
              <a:defRPr sz="3200">
                <a:solidFill>
                  <a:srgbClr val="45288C"/>
                </a:solidFill>
              </a:defRPr>
            </a:pPr>
            <a:r>
              <a:t>IDeRBlog ii &gt; IDeRBlog ts</a:t>
            </a: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297" y="1916832"/>
            <a:ext cx="1377910" cy="1773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el 2"/>
          <p:cNvSpPr txBox="1"/>
          <p:nvPr>
            <p:ph type="ctrTitle"/>
          </p:nvPr>
        </p:nvSpPr>
        <p:spPr>
          <a:xfrm>
            <a:off x="1536971" y="1646600"/>
            <a:ext cx="6766699" cy="753927"/>
          </a:xfrm>
          <a:prstGeom prst="rect">
            <a:avLst/>
          </a:prstGeom>
        </p:spPr>
        <p:txBody>
          <a:bodyPr/>
          <a:lstStyle>
            <a:lvl1pPr defTabSz="841247">
              <a:defRPr sz="2760">
                <a:solidFill>
                  <a:srgbClr val="45288C"/>
                </a:solidFill>
              </a:defRPr>
            </a:lvl1pPr>
          </a:lstStyle>
          <a:p>
            <a:pPr/>
            <a:r>
              <a:t>Änderungsantrag - Spiel für IDeRBlog ts</a:t>
            </a:r>
          </a:p>
        </p:txBody>
      </p:sp>
      <p:sp>
        <p:nvSpPr>
          <p:cNvPr id="215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5987980" y="2520000"/>
            <a:ext cx="6145847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Orthlantis eine Insel zum Erlernen von Rechtschreibung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Game based learning Ansatz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Erklärungen für Lernende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individuelle Übungen für Lernende</a:t>
            </a: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4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</p:txBody>
      </p:sp>
      <p:pic>
        <p:nvPicPr>
          <p:cNvPr id="216" name="Orthlantis.jpeg" descr="Orthlanti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78" y="2148551"/>
            <a:ext cx="3843561" cy="3843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el 5"/>
          <p:cNvSpPr txBox="1"/>
          <p:nvPr>
            <p:ph type="ctrTitle"/>
          </p:nvPr>
        </p:nvSpPr>
        <p:spPr>
          <a:xfrm>
            <a:off x="2135561" y="2708917"/>
            <a:ext cx="7772401" cy="3356906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45288C"/>
                </a:solidFill>
              </a:defRPr>
            </a:pPr>
            <a:r>
              <a:t>IDeRBlog ts Einführungswebinar </a:t>
            </a:r>
            <a:br/>
            <a:br/>
            <a:r>
              <a:t>Do., 14.11.24 </a:t>
            </a:r>
            <a:br/>
            <a:r>
              <a:t>15:00-17:00</a:t>
            </a:r>
            <a:br/>
            <a:br/>
            <a:r>
              <a:t>info@iderblog.eu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Fragen und Anmerkungen?</a:t>
            </a:r>
          </a:p>
        </p:txBody>
      </p:sp>
      <p:sp>
        <p:nvSpPr>
          <p:cNvPr id="221" name="Textfeld 19"/>
          <p:cNvSpPr txBox="1"/>
          <p:nvPr/>
        </p:nvSpPr>
        <p:spPr>
          <a:xfrm>
            <a:off x="4374815" y="2864041"/>
            <a:ext cx="3672413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45288C"/>
                </a:solidFill>
              </a:defRPr>
            </a:pPr>
            <a:r>
              <a:t>Michael Gros</a:t>
            </a:r>
          </a:p>
          <a:p>
            <a:pPr>
              <a:defRPr b="1" sz="2000">
                <a:solidFill>
                  <a:srgbClr val="45288C"/>
                </a:solidFill>
              </a:defRPr>
            </a:pPr>
          </a:p>
          <a:p>
            <a:pPr>
              <a:defRPr b="1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info@iderblog.eu</a:t>
            </a:r>
          </a:p>
          <a:p>
            <a:pPr>
              <a:defRPr b="1" sz="2000" u="sng">
                <a:solidFill>
                  <a:srgbClr val="45288C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>
              <a:defRPr b="1" sz="2000">
                <a:solidFill>
                  <a:srgbClr val="45288C"/>
                </a:solidFill>
              </a:defRPr>
            </a:pPr>
            <a:r>
              <a:t>+49 (0)15775055068</a:t>
            </a:r>
          </a:p>
          <a:p>
            <a:pPr>
              <a:defRPr b="1" sz="20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el 5"/>
          <p:cNvSpPr txBox="1"/>
          <p:nvPr>
            <p:ph type="ctrTitle"/>
          </p:nvPr>
        </p:nvSpPr>
        <p:spPr>
          <a:xfrm>
            <a:off x="2135561" y="2708917"/>
            <a:ext cx="7772401" cy="147003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Vielen Dank für Ihre Aufmerksamkeit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el 5"/>
          <p:cNvSpPr txBox="1"/>
          <p:nvPr>
            <p:ph type="ctrTitle"/>
          </p:nvPr>
        </p:nvSpPr>
        <p:spPr>
          <a:xfrm>
            <a:off x="2209799" y="1844212"/>
            <a:ext cx="7772401" cy="147003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Bildnachweis</a:t>
            </a:r>
          </a:p>
        </p:txBody>
      </p:sp>
      <p:sp>
        <p:nvSpPr>
          <p:cNvPr id="226" name="Inhaltsplatzhalter 2"/>
          <p:cNvSpPr txBox="1"/>
          <p:nvPr>
            <p:ph type="subTitle" sz="quarter" idx="1"/>
          </p:nvPr>
        </p:nvSpPr>
        <p:spPr>
          <a:xfrm>
            <a:off x="1981199" y="3314243"/>
            <a:ext cx="8229601" cy="1719472"/>
          </a:xfrm>
          <a:prstGeom prst="rect">
            <a:avLst/>
          </a:prstGeom>
        </p:spPr>
        <p:txBody>
          <a:bodyPr/>
          <a:lstStyle/>
          <a:p>
            <a:pPr algn="ctr">
              <a:defRPr sz="2400">
                <a:solidFill>
                  <a:srgbClr val="45288C"/>
                </a:solidFill>
              </a:defRPr>
            </a:pPr>
            <a:r>
              <a:t>Wenn nicht anders angegeben handelt es sich bei den Bildern um Screenshots der Seite IDeRBlog.eu</a:t>
            </a:r>
          </a:p>
          <a:p>
            <a:pPr algn="ctr">
              <a:defRPr sz="2400">
                <a:solidFill>
                  <a:srgbClr val="45288C"/>
                </a:solidFill>
              </a:defRPr>
            </a:pPr>
          </a:p>
          <a:p>
            <a:pPr algn="ctr">
              <a:defRPr sz="2400">
                <a:solidFill>
                  <a:srgbClr val="45288C"/>
                </a:solidFill>
              </a:defRPr>
            </a:pPr>
            <a:r>
              <a:t>Diese stehen unter Creative Commons Lizenz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2"/>
          <p:cNvSpPr txBox="1"/>
          <p:nvPr>
            <p:ph type="ctrTitle"/>
          </p:nvPr>
        </p:nvSpPr>
        <p:spPr>
          <a:xfrm>
            <a:off x="1536971" y="1646600"/>
            <a:ext cx="5281272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IDeRBlog ts</a:t>
            </a:r>
          </a:p>
        </p:txBody>
      </p:sp>
      <p:pic>
        <p:nvPicPr>
          <p:cNvPr id="95" name="Grafik 4" descr="Grafi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971" y="2559102"/>
            <a:ext cx="4892469" cy="249991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Anbindung per Single-Sign-On an die in den beteiligten Bundesländern eingeführten Identitätsmanagementsysteme an die Plattform IDeRBlog ts…"/>
          <p:cNvSpPr txBox="1"/>
          <p:nvPr/>
        </p:nvSpPr>
        <p:spPr>
          <a:xfrm>
            <a:off x="6500388" y="2400525"/>
            <a:ext cx="5597225" cy="284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Bloggingplattform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&gt; Rechtschreiben, Lesen &amp; Medienkompetenz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Schüler*innen ab 8 Jahren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Direkt im Unterricht in allen Fächern einsetzbar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</a:p>
          <a:p>
            <a:pPr defTabSz="457200">
              <a:lnSpc>
                <a:spcPct val="1150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791200" algn="l"/>
              </a:tabLst>
              <a:defRPr sz="2000">
                <a:solidFill>
                  <a:srgbClr val="45288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Praxiserprobt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bgerundetes Rechteck 8"/>
          <p:cNvSpPr/>
          <p:nvPr/>
        </p:nvSpPr>
        <p:spPr>
          <a:xfrm>
            <a:off x="2556842" y="3415836"/>
            <a:ext cx="5616626" cy="720084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Textfeld 9"/>
          <p:cNvSpPr txBox="1"/>
          <p:nvPr/>
        </p:nvSpPr>
        <p:spPr>
          <a:xfrm>
            <a:off x="2674572" y="3575822"/>
            <a:ext cx="538116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00" name="Abgerundetes Rechteck 10"/>
          <p:cNvSpPr/>
          <p:nvPr/>
        </p:nvSpPr>
        <p:spPr>
          <a:xfrm>
            <a:off x="2578838" y="4296083"/>
            <a:ext cx="5616625" cy="720084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Textfeld 11"/>
          <p:cNvSpPr txBox="1"/>
          <p:nvPr/>
        </p:nvSpPr>
        <p:spPr>
          <a:xfrm>
            <a:off x="2696567" y="4471458"/>
            <a:ext cx="538116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t>Projekt</a:t>
            </a:r>
            <a:r>
              <a:rPr sz="1800"/>
              <a:t> </a:t>
            </a:r>
            <a:r>
              <a:t>IDeRBlog</a:t>
            </a:r>
            <a:r>
              <a:rPr sz="1800"/>
              <a:t> ts</a:t>
            </a:r>
          </a:p>
        </p:txBody>
      </p:sp>
      <p:sp>
        <p:nvSpPr>
          <p:cNvPr id="102" name="Abgerundetes Rechteck 12"/>
          <p:cNvSpPr/>
          <p:nvPr/>
        </p:nvSpPr>
        <p:spPr>
          <a:xfrm>
            <a:off x="2556842" y="2548727"/>
            <a:ext cx="5616626" cy="720084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extfeld 13"/>
          <p:cNvSpPr txBox="1"/>
          <p:nvPr/>
        </p:nvSpPr>
        <p:spPr>
          <a:xfrm>
            <a:off x="2674572" y="2724102"/>
            <a:ext cx="538116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Relevanz von Geschriebenem</a:t>
            </a:r>
          </a:p>
        </p:txBody>
      </p:sp>
      <p:sp>
        <p:nvSpPr>
          <p:cNvPr id="104" name="Abgerundetes Rechteck 12"/>
          <p:cNvSpPr/>
          <p:nvPr/>
        </p:nvSpPr>
        <p:spPr>
          <a:xfrm>
            <a:off x="2578838" y="5194453"/>
            <a:ext cx="5616625" cy="720084"/>
          </a:xfrm>
          <a:prstGeom prst="roundRect">
            <a:avLst>
              <a:gd name="adj" fmla="val 16667"/>
            </a:avLst>
          </a:prstGeom>
          <a:solidFill>
            <a:srgbClr val="45288C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Textfeld 13"/>
          <p:cNvSpPr txBox="1"/>
          <p:nvPr/>
        </p:nvSpPr>
        <p:spPr>
          <a:xfrm>
            <a:off x="2696567" y="5369828"/>
            <a:ext cx="5381169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Ziele IDerBlog ts</a:t>
            </a:r>
          </a:p>
        </p:txBody>
      </p:sp>
      <p:sp>
        <p:nvSpPr>
          <p:cNvPr id="106" name="Titel 2"/>
          <p:cNvSpPr txBox="1"/>
          <p:nvPr>
            <p:ph type="ctrTitle"/>
          </p:nvPr>
        </p:nvSpPr>
        <p:spPr>
          <a:xfrm>
            <a:off x="1536971" y="1646600"/>
            <a:ext cx="3495451" cy="753927"/>
          </a:xfrm>
          <a:prstGeom prst="rect">
            <a:avLst/>
          </a:prstGeom>
        </p:spPr>
        <p:txBody>
          <a:bodyPr/>
          <a:lstStyle/>
          <a:p>
            <a:pPr/>
            <a:r>
              <a:t>Programm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2"/>
          <p:cNvSpPr txBox="1"/>
          <p:nvPr>
            <p:ph type="ctrTitle"/>
          </p:nvPr>
        </p:nvSpPr>
        <p:spPr>
          <a:xfrm>
            <a:off x="1536971" y="1646600"/>
            <a:ext cx="403888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09" name="Inhaltsplatzhalter 2"/>
          <p:cNvSpPr txBox="1"/>
          <p:nvPr>
            <p:ph type="subTitle" sz="half" idx="1"/>
          </p:nvPr>
        </p:nvSpPr>
        <p:spPr>
          <a:xfrm>
            <a:off x="1536971" y="2291196"/>
            <a:ext cx="8229601" cy="372563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lvl1pPr>
          </a:lstStyle>
          <a:p>
            <a:pPr/>
            <a:r>
              <a:t>Motivation der Schüler nutzen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 2"/>
          <p:cNvSpPr txBox="1"/>
          <p:nvPr>
            <p:ph type="ctrTitle"/>
          </p:nvPr>
        </p:nvSpPr>
        <p:spPr>
          <a:xfrm>
            <a:off x="1536971" y="1646600"/>
            <a:ext cx="403888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12" name="Inhaltsplatzhalter 2"/>
          <p:cNvSpPr txBox="1"/>
          <p:nvPr>
            <p:ph type="subTitle" idx="1"/>
          </p:nvPr>
        </p:nvSpPr>
        <p:spPr>
          <a:xfrm>
            <a:off x="1536971" y="2291196"/>
            <a:ext cx="10489377" cy="372563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pPr>
            <a:r>
              <a:t>Motivation der Schüler 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Chance für Schüler, andere Zugänge zum Schreiben zu benutzen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 2"/>
          <p:cNvSpPr txBox="1"/>
          <p:nvPr>
            <p:ph type="ctrTitle"/>
          </p:nvPr>
        </p:nvSpPr>
        <p:spPr>
          <a:xfrm>
            <a:off x="1536971" y="1646600"/>
            <a:ext cx="403888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15" name="Inhaltsplatzhalter 2"/>
          <p:cNvSpPr txBox="1"/>
          <p:nvPr>
            <p:ph type="subTitle" idx="1"/>
          </p:nvPr>
        </p:nvSpPr>
        <p:spPr>
          <a:xfrm>
            <a:off x="1536971" y="2291196"/>
            <a:ext cx="10489377" cy="372563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pPr>
            <a:r>
              <a:t>Motivation der Schüler 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Chance für Schüler, andere Zugänge zum Schreiben zu benutzen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Intensivierung durch Individualisierung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 2"/>
          <p:cNvSpPr txBox="1"/>
          <p:nvPr>
            <p:ph type="ctrTitle"/>
          </p:nvPr>
        </p:nvSpPr>
        <p:spPr>
          <a:xfrm>
            <a:off x="1536971" y="1646600"/>
            <a:ext cx="4038881" cy="753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288C"/>
                </a:solidFill>
              </a:defRPr>
            </a:lvl1pPr>
          </a:lstStyle>
          <a:p>
            <a:pPr/>
            <a:r>
              <a:t>Warum bloggen?</a:t>
            </a:r>
          </a:p>
        </p:txBody>
      </p:sp>
      <p:sp>
        <p:nvSpPr>
          <p:cNvPr id="118" name="Inhaltsplatzhalter 2"/>
          <p:cNvSpPr txBox="1"/>
          <p:nvPr>
            <p:ph type="subTitle" idx="1"/>
          </p:nvPr>
        </p:nvSpPr>
        <p:spPr>
          <a:xfrm>
            <a:off x="1536971" y="2291196"/>
            <a:ext cx="10489377" cy="372563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000">
                <a:solidFill>
                  <a:srgbClr val="45288C"/>
                </a:solidFill>
              </a:defRPr>
            </a:pPr>
            <a:r>
              <a:t>Motivation der Schüler 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Chance für Schüler, andere Zugänge zum Schreiben zu benutzen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Intensivierung durch Individualisierung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2800">
                <a:solidFill>
                  <a:srgbClr val="45288C"/>
                </a:solidFill>
              </a:defRPr>
            </a:pPr>
            <a:r>
              <a:t>Aufbau von Medienkompetenz (Passwort, Was schreibe ich im Internet?, 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DF"/>
      </a:accent1>
      <a:accent2>
        <a:srgbClr val="6FAABC"/>
      </a:accent2>
      <a:accent3>
        <a:srgbClr val="9C88BB"/>
      </a:accent3>
      <a:accent4>
        <a:srgbClr val="55B3A2"/>
      </a:accent4>
      <a:accent5>
        <a:srgbClr val="97BF0D"/>
      </a:accent5>
      <a:accent6>
        <a:srgbClr val="008D3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DF"/>
      </a:accent1>
      <a:accent2>
        <a:srgbClr val="6FAABC"/>
      </a:accent2>
      <a:accent3>
        <a:srgbClr val="9C88BB"/>
      </a:accent3>
      <a:accent4>
        <a:srgbClr val="55B3A2"/>
      </a:accent4>
      <a:accent5>
        <a:srgbClr val="97BF0D"/>
      </a:accent5>
      <a:accent6>
        <a:srgbClr val="008D3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