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9" r:id="rId4"/>
    <p:sldId id="258"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10" r:id="rId53"/>
    <p:sldId id="311" r:id="rId54"/>
    <p:sldId id="312" r:id="rId55"/>
    <p:sldId id="313" r:id="rId56"/>
    <p:sldId id="314" r:id="rId57"/>
    <p:sldId id="315" r:id="rId58"/>
    <p:sldId id="316" r:id="rId59"/>
    <p:sldId id="317" r:id="rId60"/>
    <p:sldId id="321" r:id="rId61"/>
    <p:sldId id="318" r:id="rId62"/>
    <p:sldId id="319" r:id="rId63"/>
    <p:sldId id="320"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02"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8"/>
            <a:ext cx="103632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60462F2-863D-43C7-9D54-27D7CA461041}" type="datetimeFigureOut">
              <a:rPr lang="de-DE" smtClean="0"/>
              <a:t>03.10.2017</a:t>
            </a:fld>
            <a:endParaRPr lang="de-DE" dirty="0"/>
          </a:p>
        </p:txBody>
      </p:sp>
      <p:sp>
        <p:nvSpPr>
          <p:cNvPr id="5" name="Fußzeilenplatzhalter 4"/>
          <p:cNvSpPr>
            <a:spLocks noGrp="1"/>
          </p:cNvSpPr>
          <p:nvPr>
            <p:ph type="ftr" sz="quarter" idx="11"/>
          </p:nvPr>
        </p:nvSpPr>
        <p:spPr/>
        <p:txBody>
          <a:bodyPr/>
          <a:lstStyle/>
          <a:p>
            <a:endParaRPr lang="de-DE" dirty="0"/>
          </a:p>
        </p:txBody>
      </p:sp>
      <p:pic>
        <p:nvPicPr>
          <p:cNvPr id="7" name="Picture 3"/>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60359" y="6430759"/>
            <a:ext cx="758825" cy="306705"/>
          </a:xfrm>
          <a:prstGeom prst="rect">
            <a:avLst/>
          </a:prstGeom>
          <a:noFill/>
          <a:ln>
            <a:noFill/>
          </a:ln>
          <a:extLst/>
        </p:spPr>
      </p:pic>
      <p:pic>
        <p:nvPicPr>
          <p:cNvPr id="8" name="Grafik 7"/>
          <p:cNvPicPr/>
          <p:nvPr userDrawn="1"/>
        </p:nvPicPr>
        <p:blipFill>
          <a:blip r:embed="rId3">
            <a:extLst>
              <a:ext uri="{28A0092B-C50C-407E-A947-70E740481C1C}">
                <a14:useLocalDpi xmlns:a14="http://schemas.microsoft.com/office/drawing/2010/main" val="0"/>
              </a:ext>
            </a:extLst>
          </a:blip>
          <a:stretch>
            <a:fillRect/>
          </a:stretch>
        </p:blipFill>
        <p:spPr>
          <a:xfrm>
            <a:off x="11212079" y="6436473"/>
            <a:ext cx="838200" cy="295275"/>
          </a:xfrm>
          <a:prstGeom prst="rect">
            <a:avLst/>
          </a:prstGeom>
        </p:spPr>
      </p:pic>
      <p:sp>
        <p:nvSpPr>
          <p:cNvPr id="9" name="Textfeld 8"/>
          <p:cNvSpPr txBox="1"/>
          <p:nvPr userDrawn="1"/>
        </p:nvSpPr>
        <p:spPr>
          <a:xfrm>
            <a:off x="8940932" y="6393731"/>
            <a:ext cx="1683155" cy="369332"/>
          </a:xfrm>
          <a:prstGeom prst="rect">
            <a:avLst/>
          </a:prstGeom>
          <a:noFill/>
        </p:spPr>
        <p:txBody>
          <a:bodyPr wrap="square" rtlCol="0">
            <a:spAutoFit/>
          </a:bodyPr>
          <a:lstStyle/>
          <a:p>
            <a:r>
              <a:rPr lang="de-DE" dirty="0" smtClean="0"/>
              <a:t>Mike </a:t>
            </a:r>
            <a:r>
              <a:rPr lang="de-DE" dirty="0" err="1" smtClean="0"/>
              <a:t>Cormann</a:t>
            </a:r>
            <a:endParaRPr lang="de-DE" dirty="0"/>
          </a:p>
        </p:txBody>
      </p:sp>
    </p:spTree>
    <p:extLst>
      <p:ext uri="{BB962C8B-B14F-4D97-AF65-F5344CB8AC3E}">
        <p14:creationId xmlns:p14="http://schemas.microsoft.com/office/powerpoint/2010/main" val="2598080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60462F2-863D-43C7-9D54-27D7CA461041}" type="datetimeFigureOut">
              <a:rPr lang="de-DE" smtClean="0"/>
              <a:t>03.10.2017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199555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1785600" y="274641"/>
            <a:ext cx="36576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12800" y="274641"/>
            <a:ext cx="107696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60462F2-863D-43C7-9D54-27D7CA461041}" type="datetimeFigureOut">
              <a:rPr lang="de-DE" smtClean="0"/>
              <a:t>03.10.2017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27510855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60462F2-863D-43C7-9D54-27D7CA461041}" type="datetimeFigureOut">
              <a:rPr lang="de-DE" smtClean="0"/>
              <a:t>03.10.2017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4632551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3"/>
            <a:ext cx="103632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60462F2-863D-43C7-9D54-27D7CA461041}" type="datetimeFigureOut">
              <a:rPr lang="de-DE" smtClean="0"/>
              <a:t>03.10.2017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27738795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60462F2-863D-43C7-9D54-27D7CA461041}" type="datetimeFigureOut">
              <a:rPr lang="de-DE" smtClean="0"/>
              <a:t>03.10.2017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9610951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60462F2-863D-43C7-9D54-27D7CA461041}" type="datetimeFigureOut">
              <a:rPr lang="de-DE" smtClean="0"/>
              <a:t>03.10.2017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7019901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60462F2-863D-43C7-9D54-27D7CA461041}" type="datetimeFigureOut">
              <a:rPr lang="de-DE" smtClean="0"/>
              <a:t>03.10.2017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5920179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60462F2-863D-43C7-9D54-27D7CA461041}" type="datetimeFigureOut">
              <a:rPr lang="de-DE" smtClean="0"/>
              <a:t>03.10.2017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428682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2" y="273050"/>
            <a:ext cx="4011084"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60462F2-863D-43C7-9D54-27D7CA461041}" type="datetimeFigureOut">
              <a:rPr lang="de-DE" smtClean="0"/>
              <a:t>03.10.2017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47976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60462F2-863D-43C7-9D54-27D7CA461041}" type="datetimeFigureOut">
              <a:rPr lang="de-DE" smtClean="0"/>
              <a:t>03.10.2017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E61ECB-743B-4294-A4EF-88CE417694DE}" type="slidenum">
              <a:rPr lang="de-DE" smtClean="0"/>
              <a:t>‹Nr.›</a:t>
            </a:fld>
            <a:endParaRPr lang="de-DE"/>
          </a:p>
        </p:txBody>
      </p:sp>
    </p:spTree>
    <p:extLst>
      <p:ext uri="{BB962C8B-B14F-4D97-AF65-F5344CB8AC3E}">
        <p14:creationId xmlns:p14="http://schemas.microsoft.com/office/powerpoint/2010/main" val="1067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462F2-863D-43C7-9D54-27D7CA461041}" type="datetimeFigureOut">
              <a:rPr lang="de-DE" smtClean="0"/>
              <a:t>03.10.2017</a:t>
            </a:fld>
            <a:endParaRPr lang="de-DE"/>
          </a:p>
        </p:txBody>
      </p:sp>
      <p:sp>
        <p:nvSpPr>
          <p:cNvPr id="5" name="Fußzeilenplatzhalt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E61ECB-743B-4294-A4EF-88CE417694DE}" type="slidenum">
              <a:rPr lang="de-DE" smtClean="0"/>
              <a:t>‹Nr.›</a:t>
            </a:fld>
            <a:endParaRPr lang="de-DE"/>
          </a:p>
        </p:txBody>
      </p:sp>
    </p:spTree>
    <p:extLst>
      <p:ext uri="{BB962C8B-B14F-4D97-AF65-F5344CB8AC3E}">
        <p14:creationId xmlns:p14="http://schemas.microsoft.com/office/powerpoint/2010/main" val="35407040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6215" y="200873"/>
            <a:ext cx="8778622" cy="769441"/>
          </a:xfrm>
          <a:prstGeom prst="rect">
            <a:avLst/>
          </a:prstGeom>
        </p:spPr>
        <p:txBody>
          <a:bodyPr wrap="none">
            <a:spAutoFit/>
          </a:bodyPr>
          <a:lstStyle/>
          <a:p>
            <a:pPr algn="ctr"/>
            <a:r>
              <a:rPr lang="de-DE" sz="4400" b="1" dirty="0" smtClean="0">
                <a:ln w="9525">
                  <a:solidFill>
                    <a:schemeClr val="bg1"/>
                  </a:solidFill>
                  <a:prstDash val="solid"/>
                </a:ln>
              </a:rPr>
              <a:t>SCHREIBANLASS 1: Wenn Pause ist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einer interessanten Pause. Berichte uns, was du erlebt hast.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2159950"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Wann?</a:t>
            </a:r>
            <a:endParaRPr lang="de-DE" sz="2800" dirty="0">
              <a:ln w="10160">
                <a:solidFill>
                  <a:schemeClr val="tx1"/>
                </a:solidFill>
                <a:prstDash val="solid"/>
              </a:ln>
            </a:endParaRPr>
          </a:p>
          <a:p>
            <a:pPr marL="457200" indent="-457200">
              <a:buFont typeface="Wingdings" panose="05000000000000000000" pitchFamily="2" charset="2"/>
              <a:buChar char="ü"/>
            </a:pPr>
            <a:r>
              <a:rPr lang="de-DE" sz="2800" cap="none" spc="0" dirty="0" smtClean="0">
                <a:ln w="10160">
                  <a:solidFill>
                    <a:schemeClr val="tx1"/>
                  </a:solidFill>
                  <a:prstDash val="solid"/>
                </a:ln>
              </a:rPr>
              <a:t>Was?</a:t>
            </a:r>
          </a:p>
          <a:p>
            <a:pPr marL="457200" indent="-457200">
              <a:buFont typeface="Wingdings" panose="05000000000000000000" pitchFamily="2" charset="2"/>
              <a:buChar char="ü"/>
            </a:pPr>
            <a:r>
              <a:rPr lang="de-DE" sz="2800" dirty="0" smtClean="0">
                <a:ln w="10160">
                  <a:solidFill>
                    <a:schemeClr val="tx1"/>
                  </a:solidFill>
                  <a:prstDash val="solid"/>
                </a:ln>
              </a:rPr>
              <a:t>Mit wem?</a:t>
            </a:r>
          </a:p>
          <a:p>
            <a:pPr marL="457200" indent="-457200">
              <a:buFont typeface="Wingdings" panose="05000000000000000000" pitchFamily="2" charset="2"/>
              <a:buChar char="ü"/>
            </a:pPr>
            <a:r>
              <a:rPr lang="de-DE" sz="2800" cap="none" spc="0" dirty="0" smtClean="0">
                <a:ln w="10160">
                  <a:solidFill>
                    <a:schemeClr val="tx1"/>
                  </a:solidFill>
                  <a:prstDash val="solid"/>
                </a:ln>
              </a:rPr>
              <a:t>Wo?</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1781621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03119" y="414676"/>
            <a:ext cx="9010223" cy="769441"/>
          </a:xfrm>
          <a:prstGeom prst="rect">
            <a:avLst/>
          </a:prstGeom>
        </p:spPr>
        <p:txBody>
          <a:bodyPr wrap="none">
            <a:spAutoFit/>
          </a:bodyPr>
          <a:lstStyle/>
          <a:p>
            <a:pPr algn="ctr"/>
            <a:r>
              <a:rPr lang="de-DE" sz="4400" b="1" dirty="0" smtClean="0">
                <a:ln w="9525">
                  <a:solidFill>
                    <a:schemeClr val="bg1"/>
                  </a:solidFill>
                  <a:prstDash val="solid"/>
                </a:ln>
              </a:rPr>
              <a:t>SCHREIBANLASS 10: Eine Schulwoche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deiner letzten Schulwoche.</a:t>
            </a:r>
            <a:endParaRPr lang="de-DE" sz="3200" dirty="0">
              <a:latin typeface="Comic Sans MS" panose="030F0702030302020204" pitchFamily="66" charset="0"/>
            </a:endParaRPr>
          </a:p>
        </p:txBody>
      </p:sp>
      <p:sp>
        <p:nvSpPr>
          <p:cNvPr id="9" name="Rechteck 8"/>
          <p:cNvSpPr/>
          <p:nvPr/>
        </p:nvSpPr>
        <p:spPr>
          <a:xfrm>
            <a:off x="754279" y="2795021"/>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520601"/>
            <a:ext cx="6500241"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Chronologische (=zeitliche) Reihenfolge</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Verschiedene Aktivitäten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5121309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1499" y="414676"/>
            <a:ext cx="7458388" cy="769441"/>
          </a:xfrm>
          <a:prstGeom prst="rect">
            <a:avLst/>
          </a:prstGeom>
        </p:spPr>
        <p:txBody>
          <a:bodyPr wrap="none">
            <a:spAutoFit/>
          </a:bodyPr>
          <a:lstStyle/>
          <a:p>
            <a:pPr algn="ctr"/>
            <a:r>
              <a:rPr lang="de-DE" sz="4400" b="1" dirty="0" smtClean="0">
                <a:ln w="9525">
                  <a:solidFill>
                    <a:schemeClr val="bg1"/>
                  </a:solidFill>
                  <a:prstDash val="solid"/>
                </a:ln>
              </a:rPr>
              <a:t>SCHREIBANLASS 100: </a:t>
            </a:r>
            <a:r>
              <a:rPr lang="de-DE" sz="4400" b="1" dirty="0" err="1" smtClean="0">
                <a:ln w="9525">
                  <a:solidFill>
                    <a:schemeClr val="bg1"/>
                  </a:solidFill>
                  <a:prstDash val="solid"/>
                </a:ln>
              </a:rPr>
              <a:t>Iderblog</a:t>
            </a:r>
            <a:r>
              <a:rPr lang="de-DE" sz="4400" b="1" dirty="0" smtClean="0">
                <a:ln w="9525">
                  <a:solidFill>
                    <a:schemeClr val="bg1"/>
                  </a:solidFill>
                  <a:prstDash val="solid"/>
                </a:ln>
              </a:rPr>
              <a: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Gib deine eigene Meinung zu IDERBLOG!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614725"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Begründe deine Aussagen!</a:t>
            </a:r>
          </a:p>
          <a:p>
            <a:pPr marL="457200" indent="-457200">
              <a:buFont typeface="Wingdings" panose="05000000000000000000" pitchFamily="2" charset="2"/>
              <a:buChar char="ü"/>
            </a:pPr>
            <a:r>
              <a:rPr lang="de-DE" sz="2800" dirty="0" smtClean="0">
                <a:ln w="10160">
                  <a:solidFill>
                    <a:schemeClr val="tx1"/>
                  </a:solidFill>
                  <a:prstDash val="solid"/>
                </a:ln>
              </a:rPr>
              <a:t>Was gefällt dir? </a:t>
            </a:r>
          </a:p>
          <a:p>
            <a:r>
              <a:rPr lang="de-DE" sz="2800" dirty="0">
                <a:ln w="10160">
                  <a:solidFill>
                    <a:schemeClr val="tx1"/>
                  </a:solidFill>
                  <a:prstDash val="solid"/>
                </a:ln>
              </a:rPr>
              <a:t> </a:t>
            </a:r>
            <a:r>
              <a:rPr lang="de-DE" sz="2800" dirty="0" smtClean="0">
                <a:ln w="10160">
                  <a:solidFill>
                    <a:schemeClr val="tx1"/>
                  </a:solidFill>
                  <a:prstDash val="solid"/>
                </a:ln>
              </a:rPr>
              <a:t>   Was gefällt dir nicht?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261907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07003" y="247039"/>
            <a:ext cx="8434617" cy="769441"/>
          </a:xfrm>
          <a:prstGeom prst="rect">
            <a:avLst/>
          </a:prstGeom>
        </p:spPr>
        <p:txBody>
          <a:bodyPr wrap="none">
            <a:spAutoFit/>
          </a:bodyPr>
          <a:lstStyle/>
          <a:p>
            <a:pPr algn="ctr"/>
            <a:r>
              <a:rPr lang="de-DE" sz="4400" b="1" dirty="0" smtClean="0">
                <a:ln w="9525">
                  <a:solidFill>
                    <a:schemeClr val="bg1"/>
                  </a:solidFill>
                  <a:prstDash val="solid"/>
                </a:ln>
              </a:rPr>
              <a:t>SCHREIBANLASS 11: Spielanleitung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 Anleitung zu einem Schulhofspiel.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850256"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Material</a:t>
            </a:r>
          </a:p>
          <a:p>
            <a:pPr marL="457200" indent="-457200">
              <a:buFont typeface="Wingdings" panose="05000000000000000000" pitchFamily="2" charset="2"/>
              <a:buChar char="ü"/>
            </a:pPr>
            <a:r>
              <a:rPr lang="de-DE" sz="2800" dirty="0" smtClean="0">
                <a:ln w="10160">
                  <a:solidFill>
                    <a:schemeClr val="tx1"/>
                  </a:solidFill>
                  <a:prstDash val="solid"/>
                </a:ln>
              </a:rPr>
              <a:t>Chronologischer (=zeitlicher) Ablauf</a:t>
            </a:r>
          </a:p>
          <a:p>
            <a:pPr marL="457200" indent="-457200">
              <a:buFont typeface="Wingdings" panose="05000000000000000000" pitchFamily="2" charset="2"/>
              <a:buChar char="ü"/>
            </a:pPr>
            <a:r>
              <a:rPr lang="de-DE" sz="2800" dirty="0" smtClean="0">
                <a:ln w="10160">
                  <a:solidFill>
                    <a:schemeClr val="tx1"/>
                  </a:solidFill>
                  <a:prstDash val="solid"/>
                </a:ln>
              </a:rPr>
              <a:t>Anzahl Personen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202671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08061" y="247039"/>
            <a:ext cx="7974042" cy="769441"/>
          </a:xfrm>
          <a:prstGeom prst="rect">
            <a:avLst/>
          </a:prstGeom>
        </p:spPr>
        <p:txBody>
          <a:bodyPr wrap="none">
            <a:spAutoFit/>
          </a:bodyPr>
          <a:lstStyle/>
          <a:p>
            <a:pPr algn="ctr"/>
            <a:r>
              <a:rPr lang="de-DE" sz="4400" b="1" dirty="0" smtClean="0">
                <a:ln w="9525">
                  <a:solidFill>
                    <a:schemeClr val="bg1"/>
                  </a:solidFill>
                  <a:prstDash val="solid"/>
                </a:ln>
              </a:rPr>
              <a:t>SCHREIBANLASS 12: Jahreszeiten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Schreibe einen kurzen Text zur jetzigen Jahreszeit!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2189061"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Wetter</a:t>
            </a:r>
          </a:p>
          <a:p>
            <a:pPr marL="457200" indent="-457200">
              <a:buFont typeface="Wingdings" panose="05000000000000000000" pitchFamily="2" charset="2"/>
              <a:buChar char="ü"/>
            </a:pPr>
            <a:r>
              <a:rPr lang="de-DE" sz="2800" dirty="0" smtClean="0">
                <a:ln w="10160">
                  <a:solidFill>
                    <a:schemeClr val="tx1"/>
                  </a:solidFill>
                  <a:prstDash val="solid"/>
                </a:ln>
              </a:rPr>
              <a:t>Natur</a:t>
            </a:r>
          </a:p>
          <a:p>
            <a:pPr marL="457200" indent="-457200">
              <a:buFont typeface="Wingdings" panose="05000000000000000000" pitchFamily="2" charset="2"/>
              <a:buChar char="ü"/>
            </a:pPr>
            <a:r>
              <a:rPr lang="de-DE" sz="2800" dirty="0" smtClean="0">
                <a:ln w="10160">
                  <a:solidFill>
                    <a:schemeClr val="tx1"/>
                  </a:solidFill>
                  <a:prstDash val="solid"/>
                </a:ln>
              </a:rPr>
              <a:t>Farben</a:t>
            </a:r>
          </a:p>
          <a:p>
            <a:pPr marL="457200" indent="-457200">
              <a:buFont typeface="Wingdings" panose="05000000000000000000" pitchFamily="2" charset="2"/>
              <a:buChar char="ü"/>
            </a:pPr>
            <a:r>
              <a:rPr lang="de-DE" sz="2800" dirty="0" smtClean="0">
                <a:ln w="10160">
                  <a:solidFill>
                    <a:schemeClr val="tx1"/>
                  </a:solidFill>
                  <a:prstDash val="solid"/>
                </a:ln>
              </a:rPr>
              <a:t>Geräusche</a:t>
            </a:r>
          </a:p>
          <a:p>
            <a:pPr marL="457200" indent="-457200">
              <a:buFont typeface="Wingdings" panose="05000000000000000000" pitchFamily="2" charset="2"/>
              <a:buChar char="ü"/>
            </a:pPr>
            <a:r>
              <a:rPr lang="de-DE" sz="2800" dirty="0" smtClean="0">
                <a:ln w="10160">
                  <a:solidFill>
                    <a:schemeClr val="tx1"/>
                  </a:solidFill>
                  <a:prstDash val="solid"/>
                </a:ln>
              </a:rPr>
              <a:t>Tiere</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855168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75067" y="247039"/>
            <a:ext cx="6960432" cy="769441"/>
          </a:xfrm>
          <a:prstGeom prst="rect">
            <a:avLst/>
          </a:prstGeom>
        </p:spPr>
        <p:txBody>
          <a:bodyPr wrap="none">
            <a:spAutoFit/>
          </a:bodyPr>
          <a:lstStyle/>
          <a:p>
            <a:pPr algn="ctr"/>
            <a:r>
              <a:rPr lang="de-DE" sz="4400" b="1" dirty="0" smtClean="0">
                <a:ln w="9525">
                  <a:solidFill>
                    <a:schemeClr val="bg1"/>
                  </a:solidFill>
                  <a:prstDash val="solid"/>
                </a:ln>
              </a:rPr>
              <a:t>SCHREIBANLASS 13: Wunsch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uns von deinem sehnlichsten Wunsch.</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568498" cy="3539430"/>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Was?</a:t>
            </a:r>
          </a:p>
          <a:p>
            <a:pPr marL="457200" indent="-457200">
              <a:buFont typeface="Wingdings" panose="05000000000000000000" pitchFamily="2" charset="2"/>
              <a:buChar char="ü"/>
            </a:pPr>
            <a:r>
              <a:rPr lang="de-DE" sz="2800" dirty="0" smtClean="0">
                <a:ln w="10160">
                  <a:solidFill>
                    <a:schemeClr val="tx1"/>
                  </a:solidFill>
                  <a:prstDash val="solid"/>
                </a:ln>
              </a:rPr>
              <a:t>Was kannst du damit tun?</a:t>
            </a:r>
          </a:p>
          <a:p>
            <a:pPr marL="457200" indent="-457200">
              <a:buFont typeface="Wingdings" panose="05000000000000000000" pitchFamily="2" charset="2"/>
              <a:buChar char="ü"/>
            </a:pPr>
            <a:r>
              <a:rPr lang="de-DE" sz="2800" dirty="0" smtClean="0">
                <a:ln w="10160">
                  <a:solidFill>
                    <a:schemeClr val="tx1"/>
                  </a:solidFill>
                  <a:prstDash val="solid"/>
                </a:ln>
              </a:rPr>
              <a:t>Wie kannst du dir den Wunsch erfüllen?</a:t>
            </a:r>
          </a:p>
          <a:p>
            <a:pPr marL="514350" indent="-514350">
              <a:buFont typeface="Wingdings" panose="05000000000000000000" pitchFamily="2" charset="2"/>
              <a:buChar char="ü"/>
            </a:pPr>
            <a:r>
              <a:rPr lang="de-DE" sz="2800" dirty="0" smtClean="0">
                <a:ln w="10160">
                  <a:solidFill>
                    <a:schemeClr val="tx1"/>
                  </a:solidFill>
                  <a:prstDash val="solid"/>
                </a:ln>
              </a:rPr>
              <a:t>Wo kann man dies kaufen?</a:t>
            </a:r>
          </a:p>
          <a:p>
            <a:pPr marL="457200" indent="-457200">
              <a:buFont typeface="Wingdings" panose="05000000000000000000" pitchFamily="2" charset="2"/>
              <a:buChar char="ü"/>
            </a:pPr>
            <a:endPar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5700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6241" y="247039"/>
            <a:ext cx="7920437" cy="769441"/>
          </a:xfrm>
          <a:prstGeom prst="rect">
            <a:avLst/>
          </a:prstGeom>
        </p:spPr>
        <p:txBody>
          <a:bodyPr wrap="none">
            <a:spAutoFit/>
          </a:bodyPr>
          <a:lstStyle/>
          <a:p>
            <a:pPr algn="ctr"/>
            <a:r>
              <a:rPr lang="de-DE" sz="4400" b="1" dirty="0" smtClean="0">
                <a:ln w="9525">
                  <a:solidFill>
                    <a:schemeClr val="bg1"/>
                  </a:solidFill>
                  <a:prstDash val="solid"/>
                </a:ln>
              </a:rPr>
              <a:t>SCHREIBANLASS 14: Mein Traum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letzten Traum.</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617418"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Wer? (Personen im Traum)</a:t>
            </a:r>
          </a:p>
          <a:p>
            <a:pPr marL="457200" indent="-457200">
              <a:buFont typeface="Wingdings" panose="05000000000000000000" pitchFamily="2" charset="2"/>
              <a:buChar char="ü"/>
            </a:pPr>
            <a:r>
              <a:rPr lang="de-DE" sz="2800" dirty="0" smtClean="0">
                <a:ln w="10160">
                  <a:solidFill>
                    <a:schemeClr val="tx1"/>
                  </a:solidFill>
                  <a:prstDash val="solid"/>
                </a:ln>
              </a:rPr>
              <a:t>Was? (Handlung)</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640803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89558" y="247039"/>
            <a:ext cx="9136732" cy="769441"/>
          </a:xfrm>
          <a:prstGeom prst="rect">
            <a:avLst/>
          </a:prstGeom>
        </p:spPr>
        <p:txBody>
          <a:bodyPr wrap="none">
            <a:spAutoFit/>
          </a:bodyPr>
          <a:lstStyle/>
          <a:p>
            <a:pPr algn="ctr"/>
            <a:r>
              <a:rPr lang="de-DE" sz="4400" b="1" dirty="0" smtClean="0">
                <a:ln w="9525">
                  <a:solidFill>
                    <a:schemeClr val="bg1"/>
                  </a:solidFill>
                  <a:prstDash val="solid"/>
                </a:ln>
              </a:rPr>
              <a:t>SCHREIBANLASS 15: Lieblingskleidung </a:t>
            </a:r>
            <a:endParaRPr lang="de-DE" sz="4400" b="1" cap="none" spc="0" dirty="0">
              <a:ln w="9525">
                <a:solidFill>
                  <a:schemeClr val="bg1"/>
                </a:solidFill>
                <a:prstDash val="solid"/>
              </a:ln>
            </a:endParaRPr>
          </a:p>
        </p:txBody>
      </p:sp>
      <p:sp>
        <p:nvSpPr>
          <p:cNvPr id="8" name="Textfeld 7"/>
          <p:cNvSpPr txBox="1"/>
          <p:nvPr/>
        </p:nvSpPr>
        <p:spPr>
          <a:xfrm>
            <a:off x="622356" y="1351753"/>
            <a:ext cx="7787548" cy="584775"/>
          </a:xfrm>
          <a:prstGeom prst="rect">
            <a:avLst/>
          </a:prstGeom>
          <a:noFill/>
        </p:spPr>
        <p:txBody>
          <a:bodyPr wrap="square" rtlCol="0">
            <a:spAutoFit/>
          </a:bodyPr>
          <a:lstStyle/>
          <a:p>
            <a:r>
              <a:rPr lang="de-DE" sz="3200" dirty="0" smtClean="0">
                <a:latin typeface="Comic Sans MS" panose="030F0702030302020204" pitchFamily="66" charset="0"/>
              </a:rPr>
              <a:t>Beschreibe dein Lieblingsoutfit!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787548"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Farbe</a:t>
            </a:r>
          </a:p>
          <a:p>
            <a:pPr marL="457200" indent="-457200">
              <a:buFont typeface="Wingdings" panose="05000000000000000000" pitchFamily="2" charset="2"/>
              <a:buChar char="ü"/>
            </a:pPr>
            <a:r>
              <a:rPr lang="de-DE" sz="2800" dirty="0" smtClean="0">
                <a:ln w="10160">
                  <a:solidFill>
                    <a:schemeClr val="tx1"/>
                  </a:solidFill>
                  <a:prstDash val="solid"/>
                </a:ln>
              </a:rPr>
              <a:t>Art des Kleidungsstücks (Rock, Kleid, Hose,…)</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713376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82157" y="247039"/>
            <a:ext cx="8259889" cy="769441"/>
          </a:xfrm>
          <a:prstGeom prst="rect">
            <a:avLst/>
          </a:prstGeom>
        </p:spPr>
        <p:txBody>
          <a:bodyPr wrap="none">
            <a:spAutoFit/>
          </a:bodyPr>
          <a:lstStyle/>
          <a:p>
            <a:pPr algn="ctr"/>
            <a:r>
              <a:rPr lang="de-DE" sz="4400" b="1" dirty="0" smtClean="0">
                <a:ln w="9525">
                  <a:solidFill>
                    <a:schemeClr val="bg1"/>
                  </a:solidFill>
                  <a:prstDash val="solid"/>
                </a:ln>
              </a:rPr>
              <a:t>SCHREIBANLASS 16: Lieblingsserie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deiner Lieblingsserie.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009192"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Handlung: Worum geht es?</a:t>
            </a:r>
          </a:p>
          <a:p>
            <a:pPr marL="457200" indent="-457200">
              <a:buFont typeface="Wingdings" panose="05000000000000000000" pitchFamily="2" charset="2"/>
              <a:buChar char="ü"/>
            </a:pPr>
            <a:r>
              <a:rPr lang="de-DE" sz="2800" dirty="0" smtClean="0">
                <a:ln w="10160">
                  <a:solidFill>
                    <a:schemeClr val="tx1"/>
                  </a:solidFill>
                  <a:prstDash val="solid"/>
                </a:ln>
              </a:rPr>
              <a:t>Schauspieler: Wer spielt mit?</a:t>
            </a:r>
          </a:p>
          <a:p>
            <a:pPr marL="457200" indent="-457200">
              <a:buFont typeface="Wingdings" panose="05000000000000000000" pitchFamily="2" charset="2"/>
              <a:buChar char="ü"/>
            </a:pPr>
            <a:r>
              <a:rPr lang="de-DE" sz="2800" dirty="0" smtClean="0">
                <a:ln w="10160">
                  <a:solidFill>
                    <a:schemeClr val="tx1"/>
                  </a:solidFill>
                  <a:prstDash val="solid"/>
                </a:ln>
              </a:rPr>
              <a:t>Was schätze ich an der Serie?</a:t>
            </a:r>
          </a:p>
          <a:p>
            <a:pPr marL="457200" indent="-457200">
              <a:buFont typeface="Wingdings" panose="05000000000000000000" pitchFamily="2" charset="2"/>
              <a:buChar char="ü"/>
            </a:pPr>
            <a:r>
              <a:rPr lang="de-DE" sz="2800" dirty="0" smtClean="0">
                <a:ln w="10160">
                  <a:solidFill>
                    <a:schemeClr val="tx1"/>
                  </a:solidFill>
                  <a:prstDash val="solid"/>
                </a:ln>
              </a:rPr>
              <a:t>Wie oft schaue ich sie?</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89485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80879" y="300895"/>
            <a:ext cx="6343275" cy="769441"/>
          </a:xfrm>
          <a:prstGeom prst="rect">
            <a:avLst/>
          </a:prstGeom>
        </p:spPr>
        <p:txBody>
          <a:bodyPr wrap="none">
            <a:spAutoFit/>
          </a:bodyPr>
          <a:lstStyle/>
          <a:p>
            <a:pPr algn="ctr"/>
            <a:r>
              <a:rPr lang="de-DE" sz="4400" b="1" dirty="0" smtClean="0">
                <a:ln w="9525">
                  <a:solidFill>
                    <a:schemeClr val="bg1"/>
                  </a:solidFill>
                  <a:prstDash val="solid"/>
                </a:ln>
              </a:rPr>
              <a:t>SCHREIBANLASS 17: Fabel </a:t>
            </a:r>
            <a:endParaRPr lang="de-DE" sz="4400" b="1" cap="none" spc="0" dirty="0">
              <a:ln w="9525">
                <a:solidFill>
                  <a:schemeClr val="bg1"/>
                </a:solidFill>
                <a:prstDash val="solid"/>
              </a:ln>
            </a:endParaRPr>
          </a:p>
        </p:txBody>
      </p:sp>
      <p:sp>
        <p:nvSpPr>
          <p:cNvPr id="8" name="Textfeld 7"/>
          <p:cNvSpPr txBox="1"/>
          <p:nvPr/>
        </p:nvSpPr>
        <p:spPr>
          <a:xfrm>
            <a:off x="622356" y="1351753"/>
            <a:ext cx="7787548" cy="584775"/>
          </a:xfrm>
          <a:prstGeom prst="rect">
            <a:avLst/>
          </a:prstGeom>
          <a:noFill/>
        </p:spPr>
        <p:txBody>
          <a:bodyPr wrap="square" rtlCol="0">
            <a:spAutoFit/>
          </a:bodyPr>
          <a:lstStyle/>
          <a:p>
            <a:r>
              <a:rPr lang="de-DE" sz="3200" dirty="0" smtClean="0">
                <a:latin typeface="Comic Sans MS" panose="030F0702030302020204" pitchFamily="66" charset="0"/>
              </a:rPr>
              <a:t>Verfasse eine Fabel.</a:t>
            </a:r>
            <a:endParaRPr lang="de-DE" sz="3200" dirty="0">
              <a:latin typeface="Comic Sans MS" panose="030F0702030302020204" pitchFamily="66" charset="0"/>
            </a:endParaRPr>
          </a:p>
        </p:txBody>
      </p:sp>
      <p:sp>
        <p:nvSpPr>
          <p:cNvPr id="9" name="Rechteck 8"/>
          <p:cNvSpPr/>
          <p:nvPr/>
        </p:nvSpPr>
        <p:spPr>
          <a:xfrm>
            <a:off x="662495" y="2025579"/>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2637850"/>
            <a:ext cx="7006790"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Tiere treten als Menschen auf.</a:t>
            </a:r>
          </a:p>
          <a:p>
            <a:pPr marL="457200" indent="-457200">
              <a:buFont typeface="Wingdings" panose="05000000000000000000" pitchFamily="2" charset="2"/>
              <a:buChar char="ü"/>
            </a:pPr>
            <a:r>
              <a:rPr lang="de-DE" sz="2800" cap="none" spc="0" dirty="0" smtClean="0">
                <a:ln w="10160">
                  <a:solidFill>
                    <a:schemeClr val="tx1"/>
                  </a:solidFill>
                  <a:prstDash val="solid"/>
                </a:ln>
              </a:rPr>
              <a:t>Menschliche Schwächen: Neid, Dummheit,</a:t>
            </a:r>
          </a:p>
          <a:p>
            <a:r>
              <a:rPr lang="de-DE" sz="2800" dirty="0">
                <a:ln w="10160">
                  <a:solidFill>
                    <a:schemeClr val="tx1"/>
                  </a:solidFill>
                  <a:prstDash val="solid"/>
                </a:ln>
              </a:rPr>
              <a:t> </a:t>
            </a:r>
            <a:r>
              <a:rPr lang="de-DE" sz="2800" dirty="0" smtClean="0">
                <a:ln w="10160">
                  <a:solidFill>
                    <a:schemeClr val="tx1"/>
                  </a:solidFill>
                  <a:prstDash val="solid"/>
                </a:ln>
              </a:rPr>
              <a:t>    Geiz, Eitelkeit, …</a:t>
            </a:r>
          </a:p>
          <a:p>
            <a:pPr marL="457200" indent="-457200">
              <a:buFont typeface="Wingdings" panose="05000000000000000000" pitchFamily="2" charset="2"/>
              <a:buChar char="ü"/>
            </a:pPr>
            <a:r>
              <a:rPr lang="de-DE" sz="2800" cap="none" spc="0" dirty="0" smtClean="0">
                <a:ln w="10160">
                  <a:solidFill>
                    <a:schemeClr val="tx1"/>
                  </a:solidFill>
                  <a:prstDash val="solid"/>
                </a:ln>
              </a:rPr>
              <a:t>Meist nur zwei Tiere</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cap="none" spc="0" dirty="0" smtClean="0">
                <a:ln w="10160">
                  <a:solidFill>
                    <a:schemeClr val="tx1"/>
                  </a:solidFill>
                  <a:prstDash val="solid"/>
                </a:ln>
              </a:rPr>
              <a:t>Aufbau: 	Ausgangssituation	</a:t>
            </a:r>
          </a:p>
          <a:p>
            <a:r>
              <a:rPr lang="de-DE" sz="2800" dirty="0">
                <a:ln w="10160">
                  <a:solidFill>
                    <a:schemeClr val="tx1"/>
                  </a:solidFill>
                  <a:prstDash val="solid"/>
                </a:ln>
              </a:rPr>
              <a:t>	</a:t>
            </a:r>
            <a:r>
              <a:rPr lang="de-DE" sz="2800" dirty="0" smtClean="0">
                <a:ln w="10160">
                  <a:solidFill>
                    <a:schemeClr val="tx1"/>
                  </a:solidFill>
                  <a:prstDash val="solid"/>
                </a:ln>
              </a:rPr>
              <a:t>		Streitgespräch</a:t>
            </a:r>
          </a:p>
          <a:p>
            <a:r>
              <a:rPr lang="de-DE" sz="2800" dirty="0">
                <a:ln w="10160">
                  <a:solidFill>
                    <a:schemeClr val="tx1"/>
                  </a:solidFill>
                  <a:prstDash val="solid"/>
                </a:ln>
              </a:rPr>
              <a:t>	</a:t>
            </a:r>
            <a:r>
              <a:rPr lang="de-DE" sz="2800" dirty="0" smtClean="0">
                <a:ln w="10160">
                  <a:solidFill>
                    <a:schemeClr val="tx1"/>
                  </a:solidFill>
                  <a:prstDash val="solid"/>
                </a:ln>
              </a:rPr>
              <a:t>		Lösung (Moral)</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134679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95233" y="247039"/>
            <a:ext cx="6185924" cy="769441"/>
          </a:xfrm>
          <a:prstGeom prst="rect">
            <a:avLst/>
          </a:prstGeom>
        </p:spPr>
        <p:txBody>
          <a:bodyPr wrap="none">
            <a:spAutoFit/>
          </a:bodyPr>
          <a:lstStyle/>
          <a:p>
            <a:pPr algn="ctr"/>
            <a:r>
              <a:rPr lang="de-DE" sz="4400" b="1" dirty="0" smtClean="0">
                <a:ln w="9525">
                  <a:solidFill>
                    <a:schemeClr val="bg1"/>
                  </a:solidFill>
                  <a:prstDash val="solid"/>
                </a:ln>
              </a:rPr>
              <a:t>SCHREIBANLASS 18: Sage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Schreibe eine Entstehungssage zu deinem Heimatland!</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778604"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Mündliche Überlieferungen</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Magische Wesen / unnatürliche Ereignisse</a:t>
            </a:r>
          </a:p>
          <a:p>
            <a:pPr marL="457200" indent="-457200">
              <a:buFont typeface="Wingdings" panose="05000000000000000000" pitchFamily="2" charset="2"/>
              <a:buChar char="ü"/>
            </a:pPr>
            <a:r>
              <a:rPr lang="de-DE" sz="2800" cap="none" spc="0" dirty="0" smtClean="0">
                <a:ln w="10160">
                  <a:solidFill>
                    <a:schemeClr val="tx1"/>
                  </a:solidFill>
                  <a:prstDash val="solid"/>
                </a:ln>
              </a:rPr>
              <a:t>Held / Gott / Zauberwesen / </a:t>
            </a:r>
            <a:r>
              <a:rPr lang="de-DE" sz="2800" u="sng" cap="none" spc="0" dirty="0" smtClean="0">
                <a:ln w="10160">
                  <a:solidFill>
                    <a:schemeClr val="tx1"/>
                  </a:solidFill>
                  <a:prstDash val="solid"/>
                </a:ln>
              </a:rPr>
              <a:t>historisches Ereignis</a:t>
            </a:r>
          </a:p>
          <a:p>
            <a:pPr marL="457200" indent="-457200">
              <a:buFont typeface="Wingdings" panose="05000000000000000000" pitchFamily="2" charset="2"/>
              <a:buChar char="ü"/>
            </a:pPr>
            <a:r>
              <a:rPr lang="de-DE" sz="2800" dirty="0" smtClean="0">
                <a:ln w="10160">
                  <a:solidFill>
                    <a:schemeClr val="tx1"/>
                  </a:solidFill>
                  <a:prstDash val="solid"/>
                </a:ln>
              </a:rPr>
              <a:t>Mögliche Einstiege: 	Vor Jahrhunderten …</a:t>
            </a:r>
          </a:p>
          <a:p>
            <a:pPr lvl="2"/>
            <a:r>
              <a:rPr lang="de-DE" sz="2800" cap="none" spc="0" dirty="0">
                <a:ln w="10160">
                  <a:solidFill>
                    <a:schemeClr val="tx1"/>
                  </a:solidFill>
                  <a:prstDash val="solid"/>
                </a:ln>
              </a:rPr>
              <a:t>	</a:t>
            </a:r>
            <a:r>
              <a:rPr lang="de-DE" sz="2800" cap="none" spc="0" dirty="0" smtClean="0">
                <a:ln w="10160">
                  <a:solidFill>
                    <a:schemeClr val="tx1"/>
                  </a:solidFill>
                  <a:prstDash val="solid"/>
                </a:ln>
              </a:rPr>
              <a:t>	</a:t>
            </a:r>
            <a:r>
              <a:rPr lang="de-DE" sz="2800" dirty="0">
                <a:ln w="10160">
                  <a:solidFill>
                    <a:schemeClr val="tx1"/>
                  </a:solidFill>
                  <a:prstDash val="solid"/>
                </a:ln>
              </a:rPr>
              <a:t>	</a:t>
            </a:r>
            <a:r>
              <a:rPr lang="de-DE" sz="2800" cap="none" spc="0" dirty="0" smtClean="0">
                <a:ln w="10160">
                  <a:solidFill>
                    <a:schemeClr val="tx1"/>
                  </a:solidFill>
                  <a:prstDash val="solid"/>
                </a:ln>
              </a:rPr>
              <a:t>Es wurde erzählt, dass…</a:t>
            </a: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14751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63791" y="247039"/>
            <a:ext cx="6659579" cy="769441"/>
          </a:xfrm>
          <a:prstGeom prst="rect">
            <a:avLst/>
          </a:prstGeom>
        </p:spPr>
        <p:txBody>
          <a:bodyPr wrap="none">
            <a:spAutoFit/>
          </a:bodyPr>
          <a:lstStyle/>
          <a:p>
            <a:pPr algn="ctr"/>
            <a:r>
              <a:rPr lang="de-DE" sz="4400" b="1" dirty="0" smtClean="0">
                <a:ln w="9525">
                  <a:solidFill>
                    <a:schemeClr val="bg1"/>
                  </a:solidFill>
                  <a:prstDash val="solid"/>
                </a:ln>
              </a:rPr>
              <a:t>SCHREIBANLASS 19: Vorbild</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Idol.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833503"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Wer ist es?</a:t>
            </a:r>
          </a:p>
          <a:p>
            <a:pPr marL="457200" indent="-457200">
              <a:buFont typeface="Wingdings" panose="05000000000000000000" pitchFamily="2" charset="2"/>
              <a:buChar char="ü"/>
            </a:pPr>
            <a:r>
              <a:rPr lang="de-DE" sz="2800" dirty="0" smtClean="0">
                <a:ln w="10160">
                  <a:solidFill>
                    <a:schemeClr val="tx1"/>
                  </a:solidFill>
                  <a:prstDash val="solid"/>
                </a:ln>
              </a:rPr>
              <a:t>Was macht er? (Beruf)</a:t>
            </a:r>
          </a:p>
          <a:p>
            <a:pPr marL="457200" indent="-457200">
              <a:buFont typeface="Wingdings" panose="05000000000000000000" pitchFamily="2" charset="2"/>
              <a:buChar char="ü"/>
            </a:pPr>
            <a:r>
              <a:rPr lang="de-DE" sz="2800" dirty="0" smtClean="0">
                <a:ln w="10160">
                  <a:solidFill>
                    <a:schemeClr val="tx1"/>
                  </a:solidFill>
                  <a:prstDash val="solid"/>
                </a:ln>
              </a:rPr>
              <a:t>Weshalb ist es dein Vorbild?</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302177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66352" y="200873"/>
            <a:ext cx="5949962" cy="769441"/>
          </a:xfrm>
          <a:prstGeom prst="rect">
            <a:avLst/>
          </a:prstGeom>
        </p:spPr>
        <p:txBody>
          <a:bodyPr wrap="none">
            <a:spAutoFit/>
          </a:bodyPr>
          <a:lstStyle/>
          <a:p>
            <a:pPr algn="ctr"/>
            <a:r>
              <a:rPr lang="de-DE" sz="4400" b="1" dirty="0" smtClean="0">
                <a:ln w="9525">
                  <a:solidFill>
                    <a:schemeClr val="bg1"/>
                  </a:solidFill>
                  <a:prstDash val="solid"/>
                </a:ln>
              </a:rPr>
              <a:t>SCHREIBANLASS 2: Sport</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Du betreibst eine Sportart in einem Verein; dann berichte uns von deinem letzten Wettkampf / Spiel.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794629"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Sportart</a:t>
            </a:r>
          </a:p>
          <a:p>
            <a:pPr marL="457200" indent="-457200">
              <a:buFont typeface="Wingdings" panose="05000000000000000000" pitchFamily="2" charset="2"/>
              <a:buChar char="ü"/>
            </a:pPr>
            <a:r>
              <a:rPr lang="de-DE" sz="2800" dirty="0" smtClean="0">
                <a:ln w="10160">
                  <a:solidFill>
                    <a:schemeClr val="tx1"/>
                  </a:solidFill>
                  <a:prstDash val="solid"/>
                </a:ln>
              </a:rPr>
              <a:t>Art des Wettkampfes</a:t>
            </a:r>
          </a:p>
          <a:p>
            <a:pPr marL="457200" indent="-457200">
              <a:buFont typeface="Wingdings" panose="05000000000000000000" pitchFamily="2" charset="2"/>
              <a:buChar char="ü"/>
            </a:pPr>
            <a:r>
              <a:rPr lang="de-DE" sz="2800" cap="none" spc="0" dirty="0" smtClean="0">
                <a:ln w="10160">
                  <a:solidFill>
                    <a:schemeClr val="tx1"/>
                  </a:solidFill>
                  <a:prstDash val="solid"/>
                </a:ln>
              </a:rPr>
              <a:t>Ort</a:t>
            </a:r>
          </a:p>
          <a:p>
            <a:pPr marL="457200" indent="-457200">
              <a:buFont typeface="Wingdings" panose="05000000000000000000" pitchFamily="2" charset="2"/>
              <a:buChar char="ü"/>
            </a:pPr>
            <a:r>
              <a:rPr lang="de-DE" sz="2800" dirty="0" smtClean="0">
                <a:ln w="10160">
                  <a:solidFill>
                    <a:schemeClr val="tx1"/>
                  </a:solidFill>
                  <a:prstDash val="solid"/>
                </a:ln>
              </a:rPr>
              <a:t>Ergebnis</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3405171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77311" y="319060"/>
            <a:ext cx="6463372" cy="1446550"/>
          </a:xfrm>
          <a:prstGeom prst="rect">
            <a:avLst/>
          </a:prstGeom>
        </p:spPr>
        <p:txBody>
          <a:bodyPr wrap="none">
            <a:spAutoFit/>
          </a:bodyPr>
          <a:lstStyle/>
          <a:p>
            <a:pPr algn="ctr"/>
            <a:r>
              <a:rPr lang="de-DE" sz="4400" b="1" dirty="0" smtClean="0">
                <a:ln w="9525">
                  <a:solidFill>
                    <a:schemeClr val="bg1"/>
                  </a:solidFill>
                  <a:prstDash val="solid"/>
                </a:ln>
              </a:rPr>
              <a:t>SCHREIBANLASS 20: </a:t>
            </a:r>
          </a:p>
          <a:p>
            <a:pPr algn="ctr"/>
            <a:r>
              <a:rPr lang="de-DE" sz="4400" b="1" dirty="0" smtClean="0">
                <a:ln w="9525">
                  <a:solidFill>
                    <a:schemeClr val="bg1"/>
                  </a:solidFill>
                  <a:prstDash val="solid"/>
                </a:ln>
              </a:rPr>
              <a:t>Gegenstandsbeschreibung </a:t>
            </a:r>
            <a:endParaRPr lang="de-DE" sz="4400" b="1" cap="none" spc="0" dirty="0">
              <a:ln w="9525">
                <a:solidFill>
                  <a:schemeClr val="bg1"/>
                </a:solidFill>
                <a:prstDash val="solid"/>
              </a:ln>
            </a:endParaRPr>
          </a:p>
        </p:txBody>
      </p:sp>
      <p:sp>
        <p:nvSpPr>
          <p:cNvPr id="8" name="Textfeld 7"/>
          <p:cNvSpPr txBox="1"/>
          <p:nvPr/>
        </p:nvSpPr>
        <p:spPr>
          <a:xfrm>
            <a:off x="622356" y="1818650"/>
            <a:ext cx="7787548" cy="1569660"/>
          </a:xfrm>
          <a:prstGeom prst="rect">
            <a:avLst/>
          </a:prstGeom>
          <a:noFill/>
        </p:spPr>
        <p:txBody>
          <a:bodyPr wrap="square" rtlCol="0">
            <a:spAutoFit/>
          </a:bodyPr>
          <a:lstStyle/>
          <a:p>
            <a:r>
              <a:rPr lang="de-DE" sz="3200" dirty="0" smtClean="0">
                <a:latin typeface="Comic Sans MS" panose="030F0702030302020204" pitchFamily="66" charset="0"/>
              </a:rPr>
              <a:t>Beschreibe in deinem Blogbeitrag einen Gegenstand. Deine Mitschüler können diesen im Kommentar erraten.</a:t>
            </a:r>
            <a:endParaRPr lang="de-DE" sz="3200" dirty="0">
              <a:latin typeface="Comic Sans MS" panose="030F0702030302020204" pitchFamily="66" charset="0"/>
            </a:endParaRPr>
          </a:p>
        </p:txBody>
      </p:sp>
      <p:sp>
        <p:nvSpPr>
          <p:cNvPr id="9" name="Rechteck 8"/>
          <p:cNvSpPr/>
          <p:nvPr/>
        </p:nvSpPr>
        <p:spPr>
          <a:xfrm>
            <a:off x="713851" y="3274691"/>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926699"/>
            <a:ext cx="5753691"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Wofür wird er verwendet?</a:t>
            </a:r>
          </a:p>
          <a:p>
            <a:pPr marL="457200" indent="-457200">
              <a:buFont typeface="Wingdings" panose="05000000000000000000" pitchFamily="2" charset="2"/>
              <a:buChar char="ü"/>
            </a:pPr>
            <a:r>
              <a:rPr lang="de-DE" sz="2800" dirty="0" smtClean="0">
                <a:ln w="10160">
                  <a:solidFill>
                    <a:schemeClr val="tx1"/>
                  </a:solidFill>
                  <a:prstDash val="solid"/>
                </a:ln>
              </a:rPr>
              <a:t>Wie groß ist er?</a:t>
            </a:r>
          </a:p>
          <a:p>
            <a:pPr marL="457200" indent="-457200">
              <a:buFont typeface="Wingdings" panose="05000000000000000000" pitchFamily="2" charset="2"/>
              <a:buChar char="ü"/>
            </a:pPr>
            <a:r>
              <a:rPr lang="de-DE" sz="2800" dirty="0" smtClean="0">
                <a:ln w="10160">
                  <a:solidFill>
                    <a:schemeClr val="tx1"/>
                  </a:solidFill>
                  <a:prstDash val="solid"/>
                </a:ln>
              </a:rPr>
              <a:t>Welche Farbe besitzt er?</a:t>
            </a:r>
          </a:p>
          <a:p>
            <a:pPr marL="457200" indent="-457200">
              <a:buFont typeface="Wingdings" panose="05000000000000000000" pitchFamily="2" charset="2"/>
              <a:buChar char="ü"/>
            </a:pPr>
            <a:r>
              <a:rPr lang="de-DE" sz="2800" dirty="0" smtClean="0">
                <a:ln w="10160">
                  <a:solidFill>
                    <a:schemeClr val="tx1"/>
                  </a:solidFill>
                  <a:prstDash val="solid"/>
                </a:ln>
              </a:rPr>
              <a:t>Aus welchem Material besteht er?</a:t>
            </a:r>
          </a:p>
          <a:p>
            <a:pPr marL="457200" indent="-457200">
              <a:buFont typeface="Wingdings" panose="05000000000000000000" pitchFamily="2" charset="2"/>
              <a:buChar char="ü"/>
            </a:pPr>
            <a:r>
              <a:rPr lang="de-DE" sz="2800" dirty="0" smtClean="0">
                <a:ln w="10160">
                  <a:solidFill>
                    <a:schemeClr val="tx1"/>
                  </a:solidFill>
                  <a:prstDash val="solid"/>
                </a:ln>
              </a:rPr>
              <a:t>Welche Form besitzt er?</a:t>
            </a:r>
          </a:p>
          <a:p>
            <a:pPr marL="457200" indent="-457200">
              <a:buFont typeface="Wingdings" panose="05000000000000000000" pitchFamily="2" charset="2"/>
              <a:buChar char="ü"/>
            </a:pPr>
            <a:endPar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789321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868812" y="414676"/>
            <a:ext cx="5873018" cy="769441"/>
          </a:xfrm>
          <a:prstGeom prst="rect">
            <a:avLst/>
          </a:prstGeom>
        </p:spPr>
        <p:txBody>
          <a:bodyPr wrap="none">
            <a:spAutoFit/>
          </a:bodyPr>
          <a:lstStyle/>
          <a:p>
            <a:pPr algn="ctr"/>
            <a:r>
              <a:rPr lang="de-DE" sz="4400" b="1" dirty="0" smtClean="0">
                <a:ln w="9525">
                  <a:solidFill>
                    <a:schemeClr val="bg1"/>
                  </a:solidFill>
                  <a:prstDash val="solid"/>
                </a:ln>
              </a:rPr>
              <a:t>SCHREIBANLASS 21: Ort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Wohnort.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solidFill>
                  <a:sysClr val="windowText" lastClr="000000"/>
                </a:solidFill>
              </a:rPr>
              <a:t>Tipps:</a:t>
            </a:r>
          </a:p>
        </p:txBody>
      </p:sp>
      <p:sp>
        <p:nvSpPr>
          <p:cNvPr id="10" name="Rechteck 9"/>
          <p:cNvSpPr/>
          <p:nvPr/>
        </p:nvSpPr>
        <p:spPr>
          <a:xfrm>
            <a:off x="622356" y="3684291"/>
            <a:ext cx="5787418"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Name des Ortes</a:t>
            </a:r>
          </a:p>
          <a:p>
            <a:pPr marL="457200" indent="-457200">
              <a:buFont typeface="Wingdings" panose="05000000000000000000" pitchFamily="2" charset="2"/>
              <a:buChar char="ü"/>
            </a:pPr>
            <a:r>
              <a:rPr lang="de-DE" sz="2800" dirty="0" smtClean="0">
                <a:ln w="10160">
                  <a:solidFill>
                    <a:schemeClr val="tx1"/>
                  </a:solidFill>
                  <a:prstDash val="solid"/>
                </a:ln>
              </a:rPr>
              <a:t>Gemeinde / Stadt / Nachbardörfer</a:t>
            </a:r>
          </a:p>
          <a:p>
            <a:pPr marL="457200" indent="-457200">
              <a:buFont typeface="Wingdings" panose="05000000000000000000" pitchFamily="2" charset="2"/>
              <a:buChar char="ü"/>
            </a:pPr>
            <a:r>
              <a:rPr lang="de-DE" sz="2800" dirty="0" smtClean="0">
                <a:ln w="10160">
                  <a:solidFill>
                    <a:schemeClr val="tx1"/>
                  </a:solidFill>
                  <a:prstDash val="solid"/>
                </a:ln>
              </a:rPr>
              <a:t>Besonderheiten</a:t>
            </a:r>
          </a:p>
          <a:p>
            <a:pPr marL="457200" indent="-457200">
              <a:buFont typeface="Wingdings" panose="05000000000000000000" pitchFamily="2" charset="2"/>
              <a:buChar char="ü"/>
            </a:pPr>
            <a:r>
              <a:rPr lang="de-DE" sz="2800" dirty="0" smtClean="0">
                <a:ln w="10160">
                  <a:solidFill>
                    <a:schemeClr val="tx1"/>
                  </a:solidFill>
                  <a:prstDash val="solid"/>
                </a:ln>
              </a:rPr>
              <a:t>Interessante Gebäude</a:t>
            </a:r>
          </a:p>
          <a:p>
            <a:pPr marL="457200" indent="-457200">
              <a:buFont typeface="Wingdings" panose="05000000000000000000" pitchFamily="2" charset="2"/>
              <a:buChar char="ü"/>
            </a:pPr>
            <a:r>
              <a:rPr lang="de-DE" sz="2800" dirty="0" smtClean="0">
                <a:ln w="10160">
                  <a:solidFill>
                    <a:schemeClr val="tx1"/>
                  </a:solidFill>
                  <a:prstDash val="solid"/>
                </a:ln>
              </a:rPr>
              <a:t>Gegenwart / Präsens</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124301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66117" y="247039"/>
            <a:ext cx="9280169" cy="769441"/>
          </a:xfrm>
          <a:prstGeom prst="rect">
            <a:avLst/>
          </a:prstGeom>
        </p:spPr>
        <p:txBody>
          <a:bodyPr wrap="none">
            <a:spAutoFit/>
          </a:bodyPr>
          <a:lstStyle/>
          <a:p>
            <a:pPr algn="ctr"/>
            <a:r>
              <a:rPr lang="de-DE" sz="4400" b="1" dirty="0" smtClean="0">
                <a:ln w="9525">
                  <a:solidFill>
                    <a:schemeClr val="bg1"/>
                  </a:solidFill>
                  <a:prstDash val="solid"/>
                </a:ln>
              </a:rPr>
              <a:t>SCHREIBANLASS 22: Wegbeschreibung </a:t>
            </a:r>
            <a:endParaRPr lang="de-DE" sz="4400" b="1" cap="none" spc="0" dirty="0">
              <a:ln w="9525">
                <a:solidFill>
                  <a:schemeClr val="bg1"/>
                </a:solidFill>
                <a:prstDash val="solid"/>
              </a:ln>
            </a:endParaRPr>
          </a:p>
        </p:txBody>
      </p:sp>
      <p:sp>
        <p:nvSpPr>
          <p:cNvPr id="8" name="Textfeld 7"/>
          <p:cNvSpPr txBox="1"/>
          <p:nvPr/>
        </p:nvSpPr>
        <p:spPr>
          <a:xfrm>
            <a:off x="622356" y="1351753"/>
            <a:ext cx="7787548" cy="584775"/>
          </a:xfrm>
          <a:prstGeom prst="rect">
            <a:avLst/>
          </a:prstGeom>
          <a:noFill/>
        </p:spPr>
        <p:txBody>
          <a:bodyPr wrap="square" rtlCol="0">
            <a:spAutoFit/>
          </a:bodyPr>
          <a:lstStyle/>
          <a:p>
            <a:r>
              <a:rPr lang="de-DE" sz="3200" dirty="0" smtClean="0">
                <a:latin typeface="Comic Sans MS" panose="030F0702030302020204" pitchFamily="66" charset="0"/>
              </a:rPr>
              <a:t>Verfasse eine Wegbeschreibung!</a:t>
            </a:r>
            <a:endParaRPr lang="de-DE" sz="3200" dirty="0">
              <a:latin typeface="Comic Sans MS" panose="030F0702030302020204" pitchFamily="66" charset="0"/>
            </a:endParaRPr>
          </a:p>
        </p:txBody>
      </p:sp>
      <p:sp>
        <p:nvSpPr>
          <p:cNvPr id="9" name="Rechteck 8"/>
          <p:cNvSpPr/>
          <p:nvPr/>
        </p:nvSpPr>
        <p:spPr>
          <a:xfrm>
            <a:off x="662495" y="2025579"/>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2637850"/>
            <a:ext cx="6962996" cy="526297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Transportmittel</a:t>
            </a:r>
          </a:p>
          <a:p>
            <a:pPr marL="457200" indent="-457200">
              <a:buFont typeface="Wingdings" panose="05000000000000000000" pitchFamily="2" charset="2"/>
              <a:buChar char="ü"/>
            </a:pPr>
            <a:r>
              <a:rPr lang="de-DE" sz="2800" dirty="0" smtClean="0">
                <a:ln w="10160">
                  <a:solidFill>
                    <a:schemeClr val="tx1"/>
                  </a:solidFill>
                  <a:prstDash val="solid"/>
                </a:ln>
              </a:rPr>
              <a:t>Sachliche &amp; informative Sprache</a:t>
            </a:r>
          </a:p>
          <a:p>
            <a:pPr marL="457200" indent="-457200">
              <a:buFont typeface="Wingdings" panose="05000000000000000000" pitchFamily="2" charset="2"/>
              <a:buChar char="ü"/>
            </a:pPr>
            <a:r>
              <a:rPr lang="de-DE" sz="2800" dirty="0" smtClean="0">
                <a:ln w="10160">
                  <a:solidFill>
                    <a:schemeClr val="tx1"/>
                  </a:solidFill>
                  <a:prstDash val="solid"/>
                </a:ln>
              </a:rPr>
              <a:t>Abwechslungsreiche Bindewörter</a:t>
            </a:r>
          </a:p>
          <a:p>
            <a:pPr marL="457200" indent="-457200">
              <a:buFont typeface="Wingdings" panose="05000000000000000000" pitchFamily="2" charset="2"/>
              <a:buChar char="ü"/>
            </a:pPr>
            <a:r>
              <a:rPr lang="de-DE" sz="2800" dirty="0" smtClean="0">
                <a:ln w="10160">
                  <a:solidFill>
                    <a:schemeClr val="tx1"/>
                  </a:solidFill>
                  <a:prstDash val="solid"/>
                </a:ln>
              </a:rPr>
              <a:t>Startpunkt, richtige Reihenfolge, </a:t>
            </a:r>
          </a:p>
          <a:p>
            <a:r>
              <a:rPr lang="de-DE" sz="2800" dirty="0" smtClean="0">
                <a:ln w="10160">
                  <a:solidFill>
                    <a:schemeClr val="tx1"/>
                  </a:solidFill>
                  <a:prstDash val="solid"/>
                </a:ln>
              </a:rPr>
              <a:t>     Richtung, Bezugspunkte, markante</a:t>
            </a:r>
          </a:p>
          <a:p>
            <a:r>
              <a:rPr lang="de-DE" sz="2800" dirty="0">
                <a:ln w="10160">
                  <a:solidFill>
                    <a:schemeClr val="tx1"/>
                  </a:solidFill>
                  <a:prstDash val="solid"/>
                </a:ln>
              </a:rPr>
              <a:t> </a:t>
            </a:r>
            <a:r>
              <a:rPr lang="de-DE" sz="2800" dirty="0" smtClean="0">
                <a:ln w="10160">
                  <a:solidFill>
                    <a:schemeClr val="tx1"/>
                  </a:solidFill>
                  <a:prstDash val="solid"/>
                </a:ln>
              </a:rPr>
              <a:t>    Auffälligkeiten, Präpositionen </a:t>
            </a:r>
          </a:p>
          <a:p>
            <a:r>
              <a:rPr lang="de-DE" sz="2800" dirty="0">
                <a:ln w="10160">
                  <a:solidFill>
                    <a:schemeClr val="tx1"/>
                  </a:solidFill>
                  <a:prstDash val="solid"/>
                </a:ln>
              </a:rPr>
              <a:t> </a:t>
            </a:r>
            <a:r>
              <a:rPr lang="de-DE" sz="2800" dirty="0" smtClean="0">
                <a:ln w="10160">
                  <a:solidFill>
                    <a:schemeClr val="tx1"/>
                  </a:solidFill>
                  <a:prstDash val="solid"/>
                </a:ln>
              </a:rPr>
              <a:t>    (gegenüber, links,…), Zeitangaben,</a:t>
            </a:r>
          </a:p>
          <a:p>
            <a:r>
              <a:rPr lang="de-DE" sz="2800" dirty="0">
                <a:ln w="10160">
                  <a:solidFill>
                    <a:schemeClr val="tx1"/>
                  </a:solidFill>
                  <a:prstDash val="solid"/>
                </a:ln>
              </a:rPr>
              <a:t> </a:t>
            </a:r>
            <a:r>
              <a:rPr lang="de-DE" sz="2800" dirty="0" smtClean="0">
                <a:ln w="10160">
                  <a:solidFill>
                    <a:schemeClr val="tx1"/>
                  </a:solidFill>
                  <a:prstDash val="solid"/>
                </a:ln>
              </a:rPr>
              <a:t>    Entfernungsschätzungen, Straßennamen,…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959871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17047" y="414676"/>
            <a:ext cx="5929123" cy="769441"/>
          </a:xfrm>
          <a:prstGeom prst="rect">
            <a:avLst/>
          </a:prstGeom>
        </p:spPr>
        <p:txBody>
          <a:bodyPr wrap="none">
            <a:spAutoFit/>
          </a:bodyPr>
          <a:lstStyle/>
          <a:p>
            <a:pPr algn="ctr"/>
            <a:r>
              <a:rPr lang="de-DE" sz="4400" b="1" dirty="0" smtClean="0">
                <a:ln w="9525">
                  <a:solidFill>
                    <a:schemeClr val="bg1"/>
                  </a:solidFill>
                  <a:prstDash val="solid"/>
                </a:ln>
              </a:rPr>
              <a:t>SCHREIBANLASS 23: e, E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Verfasse einen kurzen Blogbeitrag, in dem jedes dritte Wort mit dem Buchstaben </a:t>
            </a:r>
            <a:r>
              <a:rPr lang="de-DE" sz="3200" dirty="0" err="1" smtClean="0">
                <a:latin typeface="Comic Sans MS" panose="030F0702030302020204" pitchFamily="66" charset="0"/>
              </a:rPr>
              <a:t>e,E</a:t>
            </a:r>
            <a:r>
              <a:rPr lang="de-DE" sz="3200" dirty="0" smtClean="0">
                <a:latin typeface="Comic Sans MS" panose="030F0702030302020204" pitchFamily="66" charset="0"/>
              </a:rPr>
              <a:t> anfängt.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475153"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Freie Zeitwahl</a:t>
            </a:r>
          </a:p>
          <a:p>
            <a:pPr marL="457200" indent="-457200">
              <a:buFont typeface="Wingdings" panose="05000000000000000000" pitchFamily="2" charset="2"/>
              <a:buChar char="ü"/>
            </a:pPr>
            <a:r>
              <a:rPr lang="de-DE" sz="2800" dirty="0" smtClean="0">
                <a:ln w="10160">
                  <a:solidFill>
                    <a:schemeClr val="tx1"/>
                  </a:solidFill>
                  <a:prstDash val="solid"/>
                </a:ln>
              </a:rPr>
              <a:t>Vermeide Wortwiederholungen!</a:t>
            </a:r>
          </a:p>
          <a:p>
            <a:pPr marL="457200" indent="-457200">
              <a:buFont typeface="Wingdings" panose="05000000000000000000" pitchFamily="2" charset="2"/>
              <a:buChar char="ü"/>
            </a:pPr>
            <a:r>
              <a:rPr lang="de-DE" sz="2800" dirty="0" smtClean="0">
                <a:ln w="10160">
                  <a:solidFill>
                    <a:schemeClr val="tx1"/>
                  </a:solidFill>
                  <a:prstDash val="solid"/>
                </a:ln>
              </a:rPr>
              <a:t>Unterschiedliche Satzanfänge</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66140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90905" y="247039"/>
            <a:ext cx="9146863" cy="769441"/>
          </a:xfrm>
          <a:prstGeom prst="rect">
            <a:avLst/>
          </a:prstGeom>
        </p:spPr>
        <p:txBody>
          <a:bodyPr wrap="none">
            <a:spAutoFit/>
          </a:bodyPr>
          <a:lstStyle/>
          <a:p>
            <a:pPr algn="ctr"/>
            <a:r>
              <a:rPr lang="de-DE" sz="4400" b="1" dirty="0" smtClean="0">
                <a:ln w="9525">
                  <a:solidFill>
                    <a:schemeClr val="bg1"/>
                  </a:solidFill>
                  <a:prstDash val="solid"/>
                </a:ln>
              </a:rPr>
              <a:t>SCHREIBANLASS 24: Das ist </a:t>
            </a:r>
            <a:r>
              <a:rPr lang="de-DE" sz="4400" b="1" dirty="0" err="1" smtClean="0">
                <a:ln w="9525">
                  <a:solidFill>
                    <a:schemeClr val="bg1"/>
                  </a:solidFill>
                  <a:prstDash val="solid"/>
                </a:ln>
              </a:rPr>
              <a:t>mega</a:t>
            </a:r>
            <a:r>
              <a:rPr lang="de-DE" sz="4400" b="1" dirty="0" smtClean="0">
                <a:ln w="9525">
                  <a:solidFill>
                    <a:schemeClr val="bg1"/>
                  </a:solidFill>
                  <a:prstDash val="solid"/>
                </a:ln>
              </a:rPr>
              <a:t> cool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Was begeistert dich sehr? Verfasse einen kurzen Blogbeitrag!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795480"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Worum handelt es sich?</a:t>
            </a:r>
          </a:p>
          <a:p>
            <a:pPr marL="457200" indent="-457200">
              <a:buFont typeface="Wingdings" panose="05000000000000000000" pitchFamily="2" charset="2"/>
              <a:buChar char="ü"/>
            </a:pPr>
            <a:r>
              <a:rPr lang="de-DE" sz="2800" dirty="0" smtClean="0">
                <a:ln w="10160">
                  <a:solidFill>
                    <a:schemeClr val="tx1"/>
                  </a:solidFill>
                  <a:prstDash val="solid"/>
                </a:ln>
              </a:rPr>
              <a:t>Weshalb begeistert es dich?</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572738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622356" y="-2464"/>
            <a:ext cx="5791907" cy="1446550"/>
          </a:xfrm>
          <a:prstGeom prst="rect">
            <a:avLst/>
          </a:prstGeom>
        </p:spPr>
        <p:txBody>
          <a:bodyPr wrap="none">
            <a:spAutoFit/>
          </a:bodyPr>
          <a:lstStyle/>
          <a:p>
            <a:r>
              <a:rPr lang="de-DE" sz="4400" b="1" dirty="0" smtClean="0">
                <a:ln w="9525">
                  <a:solidFill>
                    <a:schemeClr val="bg1"/>
                  </a:solidFill>
                  <a:prstDash val="solid"/>
                </a:ln>
              </a:rPr>
              <a:t>SCHREIBANLASS 25: </a:t>
            </a:r>
          </a:p>
          <a:p>
            <a:r>
              <a:rPr lang="de-DE" sz="4400" b="1" dirty="0" smtClean="0">
                <a:ln w="9525">
                  <a:solidFill>
                    <a:schemeClr val="bg1"/>
                  </a:solidFill>
                  <a:prstDash val="solid"/>
                </a:ln>
              </a:rPr>
              <a:t>Es beißt / sticht / zwickt</a:t>
            </a:r>
            <a:endParaRPr lang="de-DE" sz="4400" b="1" cap="none" spc="0" dirty="0">
              <a:ln w="9525">
                <a:solidFill>
                  <a:schemeClr val="bg1"/>
                </a:solidFill>
                <a:prstDash val="solid"/>
              </a:ln>
            </a:endParaRPr>
          </a:p>
        </p:txBody>
      </p:sp>
      <p:sp>
        <p:nvSpPr>
          <p:cNvPr id="8" name="Textfeld 7"/>
          <p:cNvSpPr txBox="1"/>
          <p:nvPr/>
        </p:nvSpPr>
        <p:spPr>
          <a:xfrm>
            <a:off x="622356" y="1563915"/>
            <a:ext cx="7787548" cy="1569660"/>
          </a:xfrm>
          <a:prstGeom prst="rect">
            <a:avLst/>
          </a:prstGeom>
          <a:noFill/>
        </p:spPr>
        <p:txBody>
          <a:bodyPr wrap="square" rtlCol="0">
            <a:spAutoFit/>
          </a:bodyPr>
          <a:lstStyle/>
          <a:p>
            <a:r>
              <a:rPr lang="de-DE" sz="3200" dirty="0" smtClean="0">
                <a:latin typeface="Comic Sans MS" panose="030F0702030302020204" pitchFamily="66" charset="0"/>
              </a:rPr>
              <a:t>Hat dich schon einmal ein Tier gestochen? Verfasse einen kurzen Blogbeitrag!</a:t>
            </a:r>
            <a:endParaRPr lang="de-DE" sz="3200" dirty="0">
              <a:latin typeface="Comic Sans MS" panose="030F0702030302020204" pitchFamily="66" charset="0"/>
            </a:endParaRPr>
          </a:p>
        </p:txBody>
      </p:sp>
      <p:sp>
        <p:nvSpPr>
          <p:cNvPr id="9" name="Rechteck 8"/>
          <p:cNvSpPr/>
          <p:nvPr/>
        </p:nvSpPr>
        <p:spPr>
          <a:xfrm>
            <a:off x="662495" y="3211717"/>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813080"/>
            <a:ext cx="7940458"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Welches Tier hat dich gestochen / gebissen?</a:t>
            </a:r>
          </a:p>
          <a:p>
            <a:pPr marL="457200" indent="-457200">
              <a:buFont typeface="Wingdings" panose="05000000000000000000" pitchFamily="2" charset="2"/>
              <a:buChar char="ü"/>
            </a:pPr>
            <a:r>
              <a:rPr lang="de-DE" sz="2800" dirty="0" smtClean="0">
                <a:ln w="10160">
                  <a:solidFill>
                    <a:schemeClr val="tx1"/>
                  </a:solidFill>
                  <a:prstDash val="solid"/>
                </a:ln>
              </a:rPr>
              <a:t>Wo hat es dich gestochen?</a:t>
            </a:r>
            <a:endParaRPr lang="de-DE" sz="2800" dirty="0">
              <a:ln w="10160">
                <a:solidFill>
                  <a:schemeClr val="tx1"/>
                </a:solidFill>
                <a:prstDash val="solid"/>
              </a:ln>
            </a:endParaRPr>
          </a:p>
          <a:p>
            <a:pPr marL="457200" indent="-457200">
              <a:buFont typeface="Wingdings" panose="05000000000000000000" pitchFamily="2" charset="2"/>
              <a:buChar char="ü"/>
            </a:pPr>
            <a:r>
              <a:rPr lang="de-DE" sz="2800" cap="none" spc="0" dirty="0" smtClean="0">
                <a:ln w="10160">
                  <a:solidFill>
                    <a:schemeClr val="tx1"/>
                  </a:solidFill>
                  <a:prstDash val="solid"/>
                </a:ln>
              </a:rPr>
              <a:t>Was hast du dagegen getan?</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41083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87057" y="414676"/>
            <a:ext cx="9967280" cy="769441"/>
          </a:xfrm>
          <a:prstGeom prst="rect">
            <a:avLst/>
          </a:prstGeom>
        </p:spPr>
        <p:txBody>
          <a:bodyPr wrap="none">
            <a:spAutoFit/>
          </a:bodyPr>
          <a:lstStyle/>
          <a:p>
            <a:pPr algn="ctr"/>
            <a:r>
              <a:rPr lang="de-DE" sz="4400" b="1" dirty="0" smtClean="0">
                <a:ln w="9525">
                  <a:solidFill>
                    <a:schemeClr val="bg1"/>
                  </a:solidFill>
                  <a:prstDash val="solid"/>
                </a:ln>
              </a:rPr>
              <a:t>SCHREIBANLASS 26: Ein Text voller Farben</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in dem viele Farben vorkommen.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475153"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Freie Zeitwahl</a:t>
            </a:r>
          </a:p>
          <a:p>
            <a:pPr marL="457200" indent="-457200">
              <a:buFont typeface="Wingdings" panose="05000000000000000000" pitchFamily="2" charset="2"/>
              <a:buChar char="ü"/>
            </a:pPr>
            <a:r>
              <a:rPr lang="de-DE" sz="2800" dirty="0" smtClean="0">
                <a:ln w="10160">
                  <a:solidFill>
                    <a:schemeClr val="tx1"/>
                  </a:solidFill>
                  <a:prstDash val="solid"/>
                </a:ln>
              </a:rPr>
              <a:t>Vermeide Wortwiederholungen!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381294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03509" y="197590"/>
            <a:ext cx="6990888" cy="1446550"/>
          </a:xfrm>
          <a:prstGeom prst="rect">
            <a:avLst/>
          </a:prstGeom>
        </p:spPr>
        <p:txBody>
          <a:bodyPr wrap="none">
            <a:spAutoFit/>
          </a:bodyPr>
          <a:lstStyle/>
          <a:p>
            <a:pPr algn="ctr"/>
            <a:r>
              <a:rPr lang="de-DE" sz="4400" b="1" dirty="0" smtClean="0">
                <a:ln w="9525">
                  <a:solidFill>
                    <a:schemeClr val="bg1"/>
                  </a:solidFill>
                  <a:prstDash val="solid"/>
                </a:ln>
              </a:rPr>
              <a:t>SCHREIBANLASS 27: </a:t>
            </a:r>
          </a:p>
          <a:p>
            <a:r>
              <a:rPr lang="de-DE" sz="4400" b="1" dirty="0" smtClean="0">
                <a:ln w="9525">
                  <a:solidFill>
                    <a:schemeClr val="bg1"/>
                  </a:solidFill>
                  <a:prstDash val="solid"/>
                </a:ln>
              </a:rPr>
              <a:t>Spuren / Zeichen / Lösungen </a:t>
            </a:r>
            <a:endParaRPr lang="de-DE" sz="4400" b="1" cap="none" spc="0" dirty="0">
              <a:ln w="9525">
                <a:solidFill>
                  <a:schemeClr val="bg1"/>
                </a:solidFill>
                <a:prstDash val="solid"/>
              </a:ln>
            </a:endParaRPr>
          </a:p>
        </p:txBody>
      </p:sp>
      <p:sp>
        <p:nvSpPr>
          <p:cNvPr id="8" name="Textfeld 7"/>
          <p:cNvSpPr txBox="1"/>
          <p:nvPr/>
        </p:nvSpPr>
        <p:spPr>
          <a:xfrm>
            <a:off x="622356" y="1644140"/>
            <a:ext cx="7787548" cy="1077218"/>
          </a:xfrm>
          <a:prstGeom prst="rect">
            <a:avLst/>
          </a:prstGeom>
          <a:noFill/>
        </p:spPr>
        <p:txBody>
          <a:bodyPr wrap="square" rtlCol="0">
            <a:spAutoFit/>
          </a:bodyPr>
          <a:lstStyle/>
          <a:p>
            <a:r>
              <a:rPr lang="de-DE" sz="3200" dirty="0" smtClean="0">
                <a:latin typeface="Comic Sans MS" panose="030F0702030302020204" pitchFamily="66" charset="0"/>
              </a:rPr>
              <a:t>Schreibe eine kurze Detektivgeschichte!</a:t>
            </a:r>
            <a:endParaRPr lang="de-DE" sz="3200" dirty="0">
              <a:latin typeface="Comic Sans MS" panose="030F0702030302020204" pitchFamily="66" charset="0"/>
            </a:endParaRPr>
          </a:p>
        </p:txBody>
      </p:sp>
      <p:sp>
        <p:nvSpPr>
          <p:cNvPr id="9" name="Rechteck 8"/>
          <p:cNvSpPr/>
          <p:nvPr/>
        </p:nvSpPr>
        <p:spPr>
          <a:xfrm>
            <a:off x="662495" y="2721358"/>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259967"/>
            <a:ext cx="9526519" cy="4401205"/>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Mittelpunkt = Aufklärung eines Verbrechens</a:t>
            </a:r>
          </a:p>
          <a:p>
            <a:pPr marL="457200" indent="-457200">
              <a:buFont typeface="Wingdings" panose="05000000000000000000" pitchFamily="2" charset="2"/>
              <a:buChar char="ü"/>
            </a:pPr>
            <a:r>
              <a:rPr lang="de-DE" sz="2800" dirty="0" smtClean="0">
                <a:ln w="10160">
                  <a:solidFill>
                    <a:schemeClr val="tx1"/>
                  </a:solidFill>
                  <a:prstDash val="solid"/>
                </a:ln>
              </a:rPr>
              <a:t>Voraussetzung = Verbrechen → kein Selbstmord, kein Unfall</a:t>
            </a:r>
          </a:p>
          <a:p>
            <a:pPr marL="457200" indent="-457200">
              <a:buFont typeface="Wingdings" panose="05000000000000000000" pitchFamily="2" charset="2"/>
              <a:buChar char="ü"/>
            </a:pPr>
            <a:r>
              <a:rPr lang="de-DE" sz="2800" dirty="0" smtClean="0">
                <a:ln w="10160">
                  <a:solidFill>
                    <a:schemeClr val="tx1"/>
                  </a:solidFill>
                  <a:prstDash val="solid"/>
                </a:ln>
              </a:rPr>
              <a:t>Detektiv sucht nach Indizien (=Anzeichen)</a:t>
            </a:r>
          </a:p>
          <a:p>
            <a:pPr marL="457200" indent="-457200">
              <a:buFont typeface="Wingdings" panose="05000000000000000000" pitchFamily="2" charset="2"/>
              <a:buChar char="ü"/>
            </a:pPr>
            <a:r>
              <a:rPr lang="de-DE" sz="2800" dirty="0" smtClean="0">
                <a:ln w="10160">
                  <a:solidFill>
                    <a:schemeClr val="tx1"/>
                  </a:solidFill>
                  <a:prstDash val="solid"/>
                </a:ln>
              </a:rPr>
              <a:t>Leser = Detektiv: erst falsche Fährte,</a:t>
            </a:r>
          </a:p>
          <a:p>
            <a:r>
              <a:rPr lang="de-DE" sz="2800" dirty="0">
                <a:ln w="10160">
                  <a:solidFill>
                    <a:schemeClr val="tx1"/>
                  </a:solidFill>
                  <a:prstDash val="solid"/>
                </a:ln>
              </a:rPr>
              <a:t> </a:t>
            </a:r>
            <a:r>
              <a:rPr lang="de-DE" sz="2800" dirty="0" smtClean="0">
                <a:ln w="10160">
                  <a:solidFill>
                    <a:schemeClr val="tx1"/>
                  </a:solidFill>
                  <a:prstDash val="solid"/>
                </a:ln>
              </a:rPr>
              <a:t>    dann Hinweise zur Aufklärung</a:t>
            </a:r>
          </a:p>
          <a:p>
            <a:pPr marL="457200" indent="-457200">
              <a:buFont typeface="Wingdings" panose="05000000000000000000" pitchFamily="2" charset="2"/>
              <a:buChar char="ü"/>
            </a:pPr>
            <a:r>
              <a:rPr lang="de-DE" sz="2800" dirty="0" smtClean="0">
                <a:ln w="10160">
                  <a:solidFill>
                    <a:schemeClr val="tx1"/>
                  </a:solidFill>
                  <a:prstDash val="solid"/>
                </a:ln>
              </a:rPr>
              <a:t>Wissenschaftliche Aufklärung,</a:t>
            </a:r>
          </a:p>
          <a:p>
            <a:r>
              <a:rPr lang="de-DE" sz="2800" dirty="0">
                <a:ln w="10160">
                  <a:solidFill>
                    <a:schemeClr val="tx1"/>
                  </a:solidFill>
                  <a:prstDash val="solid"/>
                </a:ln>
              </a:rPr>
              <a:t> </a:t>
            </a:r>
            <a:r>
              <a:rPr lang="de-DE" sz="2800" dirty="0" smtClean="0">
                <a:ln w="10160">
                  <a:solidFill>
                    <a:schemeClr val="tx1"/>
                  </a:solidFill>
                  <a:prstDash val="solid"/>
                </a:ln>
              </a:rPr>
              <a:t>    keine übernatürlichen Kräfte (reine Logik)</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81616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62018" y="414676"/>
            <a:ext cx="9942017" cy="769441"/>
          </a:xfrm>
          <a:prstGeom prst="rect">
            <a:avLst/>
          </a:prstGeom>
        </p:spPr>
        <p:txBody>
          <a:bodyPr wrap="none">
            <a:spAutoFit/>
          </a:bodyPr>
          <a:lstStyle/>
          <a:p>
            <a:pPr algn="ctr"/>
            <a:r>
              <a:rPr lang="de-DE" sz="4400" b="1" dirty="0" smtClean="0">
                <a:ln w="9525">
                  <a:solidFill>
                    <a:schemeClr val="bg1"/>
                  </a:solidFill>
                  <a:prstDash val="solid"/>
                </a:ln>
              </a:rPr>
              <a:t>SCHREIBANLASS 28: Mein Wunschzimmer</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Beschreibe dein Wunsch-Kinderzimmer! Wie sollte es aussehen?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418693"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Größe</a:t>
            </a:r>
          </a:p>
          <a:p>
            <a:pPr marL="457200" indent="-457200">
              <a:buFont typeface="Wingdings" panose="05000000000000000000" pitchFamily="2" charset="2"/>
              <a:buChar char="ü"/>
            </a:pPr>
            <a:r>
              <a:rPr lang="de-DE" sz="2800" dirty="0" smtClean="0">
                <a:ln w="10160">
                  <a:solidFill>
                    <a:schemeClr val="tx1"/>
                  </a:solidFill>
                  <a:prstDash val="solid"/>
                </a:ln>
              </a:rPr>
              <a:t>Lage im Haus</a:t>
            </a:r>
          </a:p>
          <a:p>
            <a:pPr marL="457200" indent="-457200">
              <a:buFont typeface="Wingdings" panose="05000000000000000000" pitchFamily="2" charset="2"/>
              <a:buChar char="ü"/>
            </a:pPr>
            <a:r>
              <a:rPr lang="de-DE" sz="2800" dirty="0" smtClean="0">
                <a:ln w="10160">
                  <a:solidFill>
                    <a:schemeClr val="tx1"/>
                  </a:solidFill>
                  <a:prstDash val="solid"/>
                </a:ln>
              </a:rPr>
              <a:t>Inhalt beschreiben</a:t>
            </a:r>
          </a:p>
          <a:p>
            <a:pPr marL="457200" indent="-457200">
              <a:buFont typeface="Wingdings" panose="05000000000000000000" pitchFamily="2" charset="2"/>
              <a:buChar char="ü"/>
            </a:pPr>
            <a:r>
              <a:rPr lang="de-DE" sz="2800" dirty="0" smtClean="0">
                <a:ln w="10160">
                  <a:solidFill>
                    <a:schemeClr val="tx1"/>
                  </a:solidFill>
                  <a:prstDash val="solid"/>
                </a:ln>
              </a:rPr>
              <a:t>Anzahl Personen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72463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99176" y="414676"/>
            <a:ext cx="9422067" cy="769441"/>
          </a:xfrm>
          <a:prstGeom prst="rect">
            <a:avLst/>
          </a:prstGeom>
        </p:spPr>
        <p:txBody>
          <a:bodyPr wrap="none">
            <a:spAutoFit/>
          </a:bodyPr>
          <a:lstStyle/>
          <a:p>
            <a:pPr algn="ctr"/>
            <a:r>
              <a:rPr lang="de-DE" sz="4400" b="1" dirty="0" smtClean="0">
                <a:ln w="9525">
                  <a:solidFill>
                    <a:schemeClr val="bg1"/>
                  </a:solidFill>
                  <a:prstDash val="solid"/>
                </a:ln>
              </a:rPr>
              <a:t>SCHREIBANLASS 29: Eine einsame Insel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Was nimmst du mit auf eine einsame Insel?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475136"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3 Gegenstände</a:t>
            </a:r>
          </a:p>
          <a:p>
            <a:pPr marL="457200" indent="-457200">
              <a:buFont typeface="Wingdings" panose="05000000000000000000" pitchFamily="2" charset="2"/>
              <a:buChar char="ü"/>
            </a:pPr>
            <a:r>
              <a:rPr lang="de-DE" sz="2800" dirty="0" smtClean="0">
                <a:ln w="10160">
                  <a:solidFill>
                    <a:schemeClr val="tx1"/>
                  </a:solidFill>
                  <a:prstDash val="solid"/>
                </a:ln>
              </a:rPr>
              <a:t>Begründe deine Auswahl!</a:t>
            </a:r>
          </a:p>
          <a:p>
            <a:pPr marL="457200" indent="-457200">
              <a:buFont typeface="Wingdings" panose="05000000000000000000" pitchFamily="2" charset="2"/>
              <a:buChar char="ü"/>
            </a:pPr>
            <a:r>
              <a:rPr lang="de-DE" sz="2800" dirty="0" smtClean="0">
                <a:ln w="10160">
                  <a:solidFill>
                    <a:schemeClr val="tx1"/>
                  </a:solidFill>
                  <a:prstDash val="solid"/>
                </a:ln>
              </a:rPr>
              <a:t>Was machst du dort?</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964030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27434" y="329662"/>
            <a:ext cx="6655348" cy="769441"/>
          </a:xfrm>
          <a:prstGeom prst="rect">
            <a:avLst/>
          </a:prstGeom>
        </p:spPr>
        <p:txBody>
          <a:bodyPr wrap="none">
            <a:spAutoFit/>
          </a:bodyPr>
          <a:lstStyle/>
          <a:p>
            <a:pPr algn="ctr"/>
            <a:r>
              <a:rPr lang="de-DE" sz="4400" b="1" dirty="0">
                <a:ln w="9525">
                  <a:solidFill>
                    <a:schemeClr val="bg1"/>
                  </a:solidFill>
                  <a:prstDash val="solid"/>
                </a:ln>
              </a:rPr>
              <a:t>SCHREIBANLASS </a:t>
            </a:r>
            <a:r>
              <a:rPr lang="de-DE" sz="4400" b="1" dirty="0" smtClean="0">
                <a:ln w="9525">
                  <a:solidFill>
                    <a:schemeClr val="bg1"/>
                  </a:solidFill>
                  <a:prstDash val="solid"/>
                </a:ln>
              </a:rPr>
              <a:t>3: Haustier</a:t>
            </a:r>
            <a:endParaRPr lang="de-DE" sz="4400" b="1"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Du besitzt ein Haustier; dann berichte uns von diesem.</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dirty="0">
                <a:ln w="10160">
                  <a:solidFill>
                    <a:schemeClr val="tx1"/>
                  </a:solidFill>
                  <a:prstDash val="solid"/>
                </a:ln>
              </a:rPr>
              <a:t>Tipps:</a:t>
            </a:r>
          </a:p>
        </p:txBody>
      </p:sp>
      <p:sp>
        <p:nvSpPr>
          <p:cNvPr id="10" name="Rechteck 9"/>
          <p:cNvSpPr/>
          <p:nvPr/>
        </p:nvSpPr>
        <p:spPr>
          <a:xfrm>
            <a:off x="622356" y="3684291"/>
            <a:ext cx="2089033"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Tierart</a:t>
            </a:r>
            <a:endParaRPr lang="de-DE" sz="2800" dirty="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Name</a:t>
            </a:r>
            <a:endParaRPr lang="de-DE" sz="2800" dirty="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Aussehen</a:t>
            </a:r>
            <a:endParaRPr lang="de-DE" sz="2800" dirty="0">
              <a:ln w="10160">
                <a:solidFill>
                  <a:schemeClr val="tx1"/>
                </a:solidFill>
                <a:prstDash val="solid"/>
              </a:ln>
            </a:endParaRPr>
          </a:p>
          <a:p>
            <a:endParaRPr lang="de-DE" sz="2800" b="1" dirty="0">
              <a:ln w="10160">
                <a:solidFill>
                  <a:srgbClr val="E87D37"/>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390956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34442" y="280871"/>
            <a:ext cx="7629909" cy="1446550"/>
          </a:xfrm>
          <a:prstGeom prst="rect">
            <a:avLst/>
          </a:prstGeom>
        </p:spPr>
        <p:txBody>
          <a:bodyPr wrap="none">
            <a:spAutoFit/>
          </a:bodyPr>
          <a:lstStyle/>
          <a:p>
            <a:pPr algn="ctr"/>
            <a:r>
              <a:rPr lang="de-DE" sz="4400" b="1" dirty="0" smtClean="0">
                <a:ln w="9525">
                  <a:solidFill>
                    <a:schemeClr val="bg1"/>
                  </a:solidFill>
                  <a:prstDash val="solid"/>
                </a:ln>
              </a:rPr>
              <a:t>SCHREIBANLASS 30: </a:t>
            </a:r>
          </a:p>
          <a:p>
            <a:r>
              <a:rPr lang="de-DE" sz="4400" b="1" dirty="0" smtClean="0">
                <a:ln w="9525">
                  <a:solidFill>
                    <a:schemeClr val="bg1"/>
                  </a:solidFill>
                  <a:prstDash val="solid"/>
                </a:ln>
              </a:rPr>
              <a:t>Eine geheimnisvolle </a:t>
            </a:r>
            <a:r>
              <a:rPr lang="de-DE" sz="4400" b="1" dirty="0">
                <a:ln w="9525">
                  <a:solidFill>
                    <a:schemeClr val="bg1"/>
                  </a:solidFill>
                  <a:prstDash val="solid"/>
                </a:ln>
              </a:rPr>
              <a:t>G</a:t>
            </a:r>
            <a:r>
              <a:rPr lang="de-DE" sz="4400" b="1" dirty="0" smtClean="0">
                <a:ln w="9525">
                  <a:solidFill>
                    <a:schemeClr val="bg1"/>
                  </a:solidFill>
                  <a:prstDash val="solid"/>
                </a:ln>
              </a:rPr>
              <a:t>eschichte </a:t>
            </a:r>
            <a:endParaRPr lang="de-DE" sz="4400" b="1" cap="none" spc="0" dirty="0">
              <a:ln w="9525">
                <a:solidFill>
                  <a:schemeClr val="bg1"/>
                </a:solidFill>
                <a:prstDash val="solid"/>
              </a:ln>
            </a:endParaRPr>
          </a:p>
        </p:txBody>
      </p:sp>
      <p:sp>
        <p:nvSpPr>
          <p:cNvPr id="8" name="Textfeld 7"/>
          <p:cNvSpPr txBox="1"/>
          <p:nvPr/>
        </p:nvSpPr>
        <p:spPr>
          <a:xfrm>
            <a:off x="622356" y="1918423"/>
            <a:ext cx="7787548" cy="584775"/>
          </a:xfrm>
          <a:prstGeom prst="rect">
            <a:avLst/>
          </a:prstGeom>
          <a:noFill/>
        </p:spPr>
        <p:txBody>
          <a:bodyPr wrap="square" rtlCol="0">
            <a:spAutoFit/>
          </a:bodyPr>
          <a:lstStyle/>
          <a:p>
            <a:r>
              <a:rPr lang="de-DE" sz="3200" dirty="0" smtClean="0">
                <a:latin typeface="Comic Sans MS" panose="030F0702030302020204" pitchFamily="66" charset="0"/>
              </a:rPr>
              <a:t>Verfasse einen geheimnisvollen Text!</a:t>
            </a:r>
            <a:endParaRPr lang="de-DE" sz="3200" dirty="0">
              <a:latin typeface="Comic Sans MS" panose="030F0702030302020204" pitchFamily="66" charset="0"/>
            </a:endParaRPr>
          </a:p>
        </p:txBody>
      </p:sp>
      <p:sp>
        <p:nvSpPr>
          <p:cNvPr id="9" name="Rechteck 8"/>
          <p:cNvSpPr/>
          <p:nvPr/>
        </p:nvSpPr>
        <p:spPr>
          <a:xfrm>
            <a:off x="662495" y="2778507"/>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577036"/>
            <a:ext cx="6176434" cy="4401205"/>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Deine Überschrift weckt Neugierde.</a:t>
            </a:r>
          </a:p>
          <a:p>
            <a:pPr marL="457200" indent="-457200">
              <a:buFont typeface="Wingdings" panose="05000000000000000000" pitchFamily="2" charset="2"/>
              <a:buChar char="ü"/>
            </a:pPr>
            <a:r>
              <a:rPr lang="de-DE" sz="2800" dirty="0" smtClean="0">
                <a:ln w="10160">
                  <a:solidFill>
                    <a:schemeClr val="tx1"/>
                  </a:solidFill>
                  <a:prstDash val="solid"/>
                </a:ln>
              </a:rPr>
              <a:t>Einleitung – Hauptteil – Schluss </a:t>
            </a:r>
          </a:p>
          <a:p>
            <a:pPr marL="457200" indent="-457200">
              <a:buFont typeface="Wingdings" panose="05000000000000000000" pitchFamily="2" charset="2"/>
              <a:buChar char="ü"/>
            </a:pPr>
            <a:r>
              <a:rPr lang="de-DE" sz="2800" dirty="0" smtClean="0">
                <a:ln w="10160">
                  <a:solidFill>
                    <a:schemeClr val="tx1"/>
                  </a:solidFill>
                  <a:prstDash val="solid"/>
                </a:ln>
              </a:rPr>
              <a:t>Einleitung: Wann? Wer? Wo?</a:t>
            </a:r>
          </a:p>
          <a:p>
            <a:pPr marL="457200" indent="-457200">
              <a:buFont typeface="Wingdings" panose="05000000000000000000" pitchFamily="2" charset="2"/>
              <a:buChar char="ü"/>
            </a:pPr>
            <a:r>
              <a:rPr lang="de-DE" sz="2800" dirty="0" smtClean="0">
                <a:ln w="10160">
                  <a:solidFill>
                    <a:schemeClr val="tx1"/>
                  </a:solidFill>
                  <a:prstDash val="solid"/>
                </a:ln>
              </a:rPr>
              <a:t>Verwende viele Adjektive!</a:t>
            </a:r>
          </a:p>
          <a:p>
            <a:pPr marL="457200" indent="-457200">
              <a:buFont typeface="Wingdings" panose="05000000000000000000" pitchFamily="2" charset="2"/>
              <a:buChar char="ü"/>
            </a:pPr>
            <a:r>
              <a:rPr lang="de-DE" sz="2800" dirty="0" smtClean="0">
                <a:ln w="10160">
                  <a:solidFill>
                    <a:schemeClr val="tx1"/>
                  </a:solidFill>
                  <a:prstDash val="solid"/>
                </a:ln>
              </a:rPr>
              <a:t>Meine Figuren sprechen und denken.</a:t>
            </a:r>
          </a:p>
          <a:p>
            <a:pPr marL="457200" indent="-457200">
              <a:buFont typeface="Wingdings" panose="05000000000000000000" pitchFamily="2" charset="2"/>
              <a:buChar char="ü"/>
            </a:pPr>
            <a:r>
              <a:rPr lang="de-DE" sz="2800" dirty="0" smtClean="0">
                <a:ln w="10160">
                  <a:solidFill>
                    <a:schemeClr val="tx1"/>
                  </a:solidFill>
                  <a:prstDash val="solid"/>
                </a:ln>
              </a:rPr>
              <a:t>Abwechslungsreiche Satzanfänge</a:t>
            </a:r>
          </a:p>
          <a:p>
            <a:pPr marL="457200" indent="-457200">
              <a:buFont typeface="Wingdings" panose="05000000000000000000" pitchFamily="2" charset="2"/>
              <a:buChar char="ü"/>
            </a:pPr>
            <a:r>
              <a:rPr lang="de-DE" sz="2800" dirty="0" smtClean="0">
                <a:ln w="10160">
                  <a:solidFill>
                    <a:schemeClr val="tx1"/>
                  </a:solidFill>
                  <a:prstDash val="solid"/>
                </a:ln>
              </a:rPr>
              <a:t>Spannung erzeugen</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76016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05183" y="414676"/>
            <a:ext cx="9518568" cy="769441"/>
          </a:xfrm>
          <a:prstGeom prst="rect">
            <a:avLst/>
          </a:prstGeom>
        </p:spPr>
        <p:txBody>
          <a:bodyPr wrap="none">
            <a:spAutoFit/>
          </a:bodyPr>
          <a:lstStyle/>
          <a:p>
            <a:pPr algn="ctr"/>
            <a:r>
              <a:rPr lang="de-DE" sz="4400" b="1" dirty="0" smtClean="0">
                <a:ln w="9525">
                  <a:solidFill>
                    <a:schemeClr val="bg1"/>
                  </a:solidFill>
                  <a:prstDash val="solid"/>
                </a:ln>
              </a:rPr>
              <a:t>SCHREIBANLASS 31: Meine Fahrradtour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uns von deiner letzten Fahrradtour.</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051558"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Strecke</a:t>
            </a:r>
          </a:p>
          <a:p>
            <a:pPr marL="457200" indent="-457200">
              <a:buFont typeface="Wingdings" panose="05000000000000000000" pitchFamily="2" charset="2"/>
              <a:buChar char="ü"/>
            </a:pPr>
            <a:r>
              <a:rPr lang="de-DE" sz="2800" dirty="0" smtClean="0">
                <a:ln w="10160">
                  <a:solidFill>
                    <a:schemeClr val="tx1"/>
                  </a:solidFill>
                  <a:prstDash val="solid"/>
                </a:ln>
              </a:rPr>
              <a:t>Dauer</a:t>
            </a:r>
          </a:p>
          <a:p>
            <a:pPr marL="457200" indent="-457200">
              <a:buFont typeface="Wingdings" panose="05000000000000000000" pitchFamily="2" charset="2"/>
              <a:buChar char="ü"/>
            </a:pPr>
            <a:r>
              <a:rPr lang="de-DE" sz="2800" dirty="0" smtClean="0">
                <a:ln w="10160">
                  <a:solidFill>
                    <a:schemeClr val="tx1"/>
                  </a:solidFill>
                  <a:prstDash val="solid"/>
                </a:ln>
              </a:rPr>
              <a:t>Mit wem?</a:t>
            </a:r>
          </a:p>
          <a:p>
            <a:pPr marL="457200" indent="-457200">
              <a:buFont typeface="Wingdings" panose="05000000000000000000" pitchFamily="2" charset="2"/>
              <a:buChar char="ü"/>
            </a:pPr>
            <a:endParaRPr lang="de-DE"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886485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14642" y="414676"/>
            <a:ext cx="6148735" cy="769441"/>
          </a:xfrm>
          <a:prstGeom prst="rect">
            <a:avLst/>
          </a:prstGeom>
        </p:spPr>
        <p:txBody>
          <a:bodyPr wrap="none">
            <a:spAutoFit/>
          </a:bodyPr>
          <a:lstStyle/>
          <a:p>
            <a:pPr algn="ctr"/>
            <a:r>
              <a:rPr lang="de-DE" sz="4400" b="1" dirty="0" smtClean="0">
                <a:ln w="9525">
                  <a:solidFill>
                    <a:schemeClr val="bg1"/>
                  </a:solidFill>
                  <a:prstDash val="solid"/>
                </a:ln>
              </a:rPr>
              <a:t>SCHREIBANLASS 32: Kino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uns von deinem letzten Besuch im Kino!</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051558"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Filminhalt</a:t>
            </a:r>
          </a:p>
          <a:p>
            <a:pPr marL="457200" indent="-457200">
              <a:buFont typeface="Wingdings" panose="05000000000000000000" pitchFamily="2" charset="2"/>
              <a:buChar char="ü"/>
            </a:pPr>
            <a:r>
              <a:rPr lang="de-DE" sz="2800" dirty="0" smtClean="0">
                <a:ln w="10160">
                  <a:solidFill>
                    <a:schemeClr val="tx1"/>
                  </a:solidFill>
                  <a:prstDash val="solid"/>
                </a:ln>
              </a:rPr>
              <a:t>Mit wem?</a:t>
            </a:r>
          </a:p>
          <a:p>
            <a:pPr marL="457200" indent="-457200">
              <a:buFont typeface="Wingdings" panose="05000000000000000000" pitchFamily="2" charset="2"/>
              <a:buChar char="ü"/>
            </a:pPr>
            <a:r>
              <a:rPr lang="de-DE" sz="2800" dirty="0" smtClean="0">
                <a:ln w="10160">
                  <a:solidFill>
                    <a:schemeClr val="tx1"/>
                  </a:solidFill>
                  <a:prstDash val="solid"/>
                </a:ln>
              </a:rPr>
              <a:t>Snacks: Popcorn,…</a:t>
            </a:r>
          </a:p>
          <a:p>
            <a:pPr marL="457200" indent="-457200">
              <a:buFont typeface="Wingdings" panose="05000000000000000000" pitchFamily="2" charset="2"/>
              <a:buChar char="ü"/>
            </a:pPr>
            <a:r>
              <a:rPr lang="de-DE" sz="2800" dirty="0" smtClean="0">
                <a:ln w="10160">
                  <a:solidFill>
                    <a:schemeClr val="tx1"/>
                  </a:solidFill>
                  <a:prstDash val="solid"/>
                </a:ln>
              </a:rPr>
              <a:t>Wann?</a:t>
            </a:r>
          </a:p>
          <a:p>
            <a:pPr marL="457200" indent="-457200">
              <a:buFont typeface="Wingdings" panose="05000000000000000000" pitchFamily="2" charset="2"/>
              <a:buChar char="ü"/>
            </a:pPr>
            <a:r>
              <a:rPr lang="de-DE" sz="2800" dirty="0" smtClean="0">
                <a:ln w="10160">
                  <a:solidFill>
                    <a:schemeClr val="tx1"/>
                  </a:solidFill>
                  <a:prstDash val="solid"/>
                </a:ln>
              </a:rPr>
              <a:t>Wo?</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785289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27992" y="414676"/>
            <a:ext cx="8111451" cy="769441"/>
          </a:xfrm>
          <a:prstGeom prst="rect">
            <a:avLst/>
          </a:prstGeom>
        </p:spPr>
        <p:txBody>
          <a:bodyPr wrap="none">
            <a:spAutoFit/>
          </a:bodyPr>
          <a:lstStyle/>
          <a:p>
            <a:pPr algn="ctr"/>
            <a:r>
              <a:rPr lang="de-DE" sz="4400" b="1" dirty="0" smtClean="0">
                <a:ln w="9525">
                  <a:solidFill>
                    <a:schemeClr val="bg1"/>
                  </a:solidFill>
                  <a:prstDash val="solid"/>
                </a:ln>
              </a:rPr>
              <a:t>SCHREIBANLASS 33: Lieblingsfach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kurzen Blogbeitrag über dein Lieblingsfach!</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753785"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Welches Fach?</a:t>
            </a:r>
          </a:p>
          <a:p>
            <a:pPr marL="457200" indent="-457200">
              <a:buFont typeface="Wingdings" panose="05000000000000000000" pitchFamily="2" charset="2"/>
              <a:buChar char="ü"/>
            </a:pPr>
            <a:r>
              <a:rPr lang="de-DE" sz="2800" dirty="0" smtClean="0">
                <a:ln w="10160">
                  <a:solidFill>
                    <a:schemeClr val="tx1"/>
                  </a:solidFill>
                  <a:prstDash val="solid"/>
                </a:ln>
              </a:rPr>
              <a:t>Begründung</a:t>
            </a:r>
          </a:p>
          <a:p>
            <a:pPr marL="457200" indent="-457200">
              <a:buFont typeface="Wingdings" panose="05000000000000000000" pitchFamily="2" charset="2"/>
              <a:buChar char="ü"/>
            </a:pPr>
            <a:r>
              <a:rPr lang="de-DE" sz="2800" cap="none" spc="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Welche Themen?</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1779094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425749" y="76121"/>
            <a:ext cx="8495659" cy="1446550"/>
          </a:xfrm>
          <a:prstGeom prst="rect">
            <a:avLst/>
          </a:prstGeom>
        </p:spPr>
        <p:txBody>
          <a:bodyPr wrap="none">
            <a:spAutoFit/>
          </a:bodyPr>
          <a:lstStyle/>
          <a:p>
            <a:pPr algn="ctr"/>
            <a:r>
              <a:rPr lang="de-DE" sz="4400" b="1" dirty="0" smtClean="0">
                <a:ln w="9525">
                  <a:solidFill>
                    <a:schemeClr val="bg1"/>
                  </a:solidFill>
                  <a:prstDash val="solid"/>
                </a:ln>
              </a:rPr>
              <a:t>SCHREIBANLASS 34: </a:t>
            </a:r>
          </a:p>
          <a:p>
            <a:r>
              <a:rPr lang="de-DE" sz="4400" b="1" dirty="0" smtClean="0">
                <a:ln w="9525">
                  <a:solidFill>
                    <a:schemeClr val="bg1"/>
                  </a:solidFill>
                  <a:prstDash val="solid"/>
                </a:ln>
              </a:rPr>
              <a:t>Eine außergewöhnliche Begegnung </a:t>
            </a:r>
            <a:endParaRPr lang="de-DE" sz="4400" b="1" cap="none" spc="0" dirty="0">
              <a:ln w="9525">
                <a:solidFill>
                  <a:schemeClr val="bg1"/>
                </a:solidFill>
                <a:prstDash val="solid"/>
              </a:ln>
            </a:endParaRPr>
          </a:p>
        </p:txBody>
      </p:sp>
      <p:sp>
        <p:nvSpPr>
          <p:cNvPr id="8" name="Textfeld 7"/>
          <p:cNvSpPr txBox="1"/>
          <p:nvPr/>
        </p:nvSpPr>
        <p:spPr>
          <a:xfrm>
            <a:off x="622356" y="1642500"/>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von einer außergewöhnlichen Begegnung.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597067" y="3684291"/>
            <a:ext cx="7950248" cy="2246769"/>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Wen hast du getroffen?</a:t>
            </a:r>
          </a:p>
          <a:p>
            <a:pPr marL="457200" indent="-457200">
              <a:buFont typeface="Wingdings" panose="05000000000000000000" pitchFamily="2" charset="2"/>
              <a:buChar char="ü"/>
            </a:pPr>
            <a:r>
              <a:rPr lang="de-DE" sz="2800" dirty="0" smtClean="0">
                <a:ln w="10160">
                  <a:solidFill>
                    <a:schemeClr val="tx1"/>
                  </a:solidFill>
                  <a:prstDash val="solid"/>
                </a:ln>
              </a:rPr>
              <a:t>Weshalb war die Begegnung außergewöhnlich?</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Ort des Treffens</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3630599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72543" y="414676"/>
            <a:ext cx="7409914" cy="769441"/>
          </a:xfrm>
          <a:prstGeom prst="rect">
            <a:avLst/>
          </a:prstGeom>
        </p:spPr>
        <p:txBody>
          <a:bodyPr wrap="none">
            <a:spAutoFit/>
          </a:bodyPr>
          <a:lstStyle/>
          <a:p>
            <a:pPr algn="ctr"/>
            <a:r>
              <a:rPr lang="de-DE" sz="4400" b="1" dirty="0" smtClean="0">
                <a:ln w="9525">
                  <a:solidFill>
                    <a:schemeClr val="bg1"/>
                  </a:solidFill>
                  <a:prstDash val="solid"/>
                </a:ln>
              </a:rPr>
              <a:t>SCHREIBANLASS 35: Kontinent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einem Kontinent deiner Wahl.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6107441"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Lage</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cap="none" spc="0" dirty="0" smtClean="0">
                <a:ln w="10160">
                  <a:solidFill>
                    <a:schemeClr val="tx1"/>
                  </a:solidFill>
                  <a:prstDash val="solid"/>
                </a:ln>
              </a:rPr>
              <a:t>Bevölkerungsdichte</a:t>
            </a:r>
          </a:p>
          <a:p>
            <a:pPr marL="457200" indent="-457200">
              <a:buFont typeface="Wingdings" panose="05000000000000000000" pitchFamily="2" charset="2"/>
              <a:buChar char="ü"/>
            </a:pPr>
            <a:r>
              <a:rPr lang="de-DE" sz="2800" dirty="0" smtClean="0">
                <a:ln w="10160">
                  <a:solidFill>
                    <a:schemeClr val="tx1"/>
                  </a:solidFill>
                  <a:prstDash val="solid"/>
                </a:ln>
              </a:rPr>
              <a:t>Besondere Tiere und Pflanzen</a:t>
            </a:r>
          </a:p>
          <a:p>
            <a:pPr marL="457200" indent="-457200">
              <a:buFont typeface="Wingdings" panose="05000000000000000000" pitchFamily="2" charset="2"/>
              <a:buChar char="ü"/>
            </a:pPr>
            <a:r>
              <a:rPr lang="de-DE" sz="2800" cap="none" spc="0" dirty="0" smtClean="0">
                <a:ln w="10160">
                  <a:solidFill>
                    <a:schemeClr val="tx1"/>
                  </a:solidFill>
                  <a:prstDash val="solid"/>
                </a:ln>
              </a:rPr>
              <a:t>Typische Spezialitäten eines auf dem</a:t>
            </a:r>
          </a:p>
          <a:p>
            <a:r>
              <a:rPr lang="de-DE" sz="2800" dirty="0">
                <a:ln w="10160">
                  <a:solidFill>
                    <a:schemeClr val="tx1"/>
                  </a:solidFill>
                  <a:prstDash val="solid"/>
                </a:ln>
              </a:rPr>
              <a:t> </a:t>
            </a:r>
            <a:r>
              <a:rPr lang="de-DE" sz="2800" dirty="0" smtClean="0">
                <a:ln w="10160">
                  <a:solidFill>
                    <a:schemeClr val="tx1"/>
                  </a:solidFill>
                  <a:prstDash val="solid"/>
                </a:ln>
              </a:rPr>
              <a:t>    Kontinent liegenden Landes</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932601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48328" y="462483"/>
            <a:ext cx="7645042" cy="769441"/>
          </a:xfrm>
          <a:prstGeom prst="rect">
            <a:avLst/>
          </a:prstGeom>
        </p:spPr>
        <p:txBody>
          <a:bodyPr wrap="none">
            <a:spAutoFit/>
          </a:bodyPr>
          <a:lstStyle/>
          <a:p>
            <a:pPr algn="ctr"/>
            <a:r>
              <a:rPr lang="de-DE" sz="4400" b="1" dirty="0" smtClean="0">
                <a:ln w="9525">
                  <a:solidFill>
                    <a:schemeClr val="bg1"/>
                  </a:solidFill>
                  <a:prstDash val="solid"/>
                </a:ln>
              </a:rPr>
              <a:t>SCHREIBANLASS 36: Geschichte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einem historischen Ereignis / Thema!</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188790"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Epoche / Zeitalter</a:t>
            </a:r>
          </a:p>
          <a:p>
            <a:pPr marL="457200" indent="-457200">
              <a:buFont typeface="Wingdings" panose="05000000000000000000" pitchFamily="2" charset="2"/>
              <a:buChar char="ü"/>
            </a:pPr>
            <a:r>
              <a:rPr lang="de-DE" sz="2800" dirty="0" smtClean="0">
                <a:ln w="10160">
                  <a:solidFill>
                    <a:schemeClr val="tx1"/>
                  </a:solidFill>
                  <a:prstDash val="solid"/>
                </a:ln>
              </a:rPr>
              <a:t>Fachbegriffe erklären</a:t>
            </a:r>
          </a:p>
          <a:p>
            <a:pPr marL="457200" indent="-457200">
              <a:buFont typeface="Wingdings" panose="05000000000000000000" pitchFamily="2" charset="2"/>
              <a:buChar char="ü"/>
            </a:pPr>
            <a:r>
              <a:rPr lang="de-DE" sz="2800" cap="none" spc="0" dirty="0" smtClean="0">
                <a:ln w="10160">
                  <a:solidFill>
                    <a:schemeClr val="tx1"/>
                  </a:solidFill>
                  <a:prstDash val="solid"/>
                </a:ln>
              </a:rPr>
              <a:t>Besonderheiten</a:t>
            </a:r>
          </a:p>
          <a:p>
            <a:pPr marL="457200" indent="-457200">
              <a:buFont typeface="Wingdings" panose="05000000000000000000" pitchFamily="2" charset="2"/>
              <a:buChar char="ü"/>
            </a:pPr>
            <a:r>
              <a:rPr lang="de-DE" sz="2800" dirty="0" smtClean="0">
                <a:ln w="10160">
                  <a:solidFill>
                    <a:schemeClr val="tx1"/>
                  </a:solidFill>
                  <a:prstDash val="solid"/>
                </a:ln>
              </a:rPr>
              <a:t>Eventuell: Vergleich zur </a:t>
            </a:r>
            <a:r>
              <a:rPr lang="de-DE" sz="2800" dirty="0" smtClean="0">
                <a:ln w="10160">
                  <a:solidFill>
                    <a:schemeClr val="tx1"/>
                  </a:solidFill>
                  <a:prstDash val="solid"/>
                </a:ln>
              </a:rPr>
              <a:t>heutigen </a:t>
            </a:r>
            <a:r>
              <a:rPr lang="de-DE" sz="2800" cap="none" spc="0" dirty="0" smtClean="0">
                <a:ln w="10160">
                  <a:solidFill>
                    <a:schemeClr val="tx1"/>
                  </a:solidFill>
                  <a:prstDash val="solid"/>
                </a:ln>
              </a:rPr>
              <a:t>Zeit</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9664114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53115" y="414676"/>
            <a:ext cx="6252929" cy="769441"/>
          </a:xfrm>
          <a:prstGeom prst="rect">
            <a:avLst/>
          </a:prstGeom>
        </p:spPr>
        <p:txBody>
          <a:bodyPr wrap="none">
            <a:spAutoFit/>
          </a:bodyPr>
          <a:lstStyle/>
          <a:p>
            <a:pPr algn="ctr"/>
            <a:r>
              <a:rPr lang="de-DE" sz="4400" b="1" dirty="0" smtClean="0">
                <a:ln w="9525">
                  <a:solidFill>
                    <a:schemeClr val="bg1"/>
                  </a:solidFill>
                  <a:prstDash val="solid"/>
                </a:ln>
              </a:rPr>
              <a:t>SCHREIBANLASS 37: Buch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Lieblingsbuch.</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1580882"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Titel</a:t>
            </a:r>
          </a:p>
          <a:p>
            <a:pPr marL="457200" indent="-457200">
              <a:buFont typeface="Wingdings" panose="05000000000000000000" pitchFamily="2" charset="2"/>
              <a:buChar char="ü"/>
            </a:pPr>
            <a:r>
              <a:rPr lang="de-DE" sz="2800" dirty="0" smtClean="0">
                <a:ln w="10160">
                  <a:solidFill>
                    <a:schemeClr val="tx1"/>
                  </a:solidFill>
                  <a:prstDash val="solid"/>
                </a:ln>
              </a:rPr>
              <a:t>Autor</a:t>
            </a:r>
          </a:p>
          <a:p>
            <a:pPr marL="457200" indent="-457200">
              <a:buFont typeface="Wingdings" panose="05000000000000000000" pitchFamily="2" charset="2"/>
              <a:buChar char="ü"/>
            </a:pPr>
            <a:r>
              <a:rPr lang="de-DE" sz="2800" cap="none" spc="0" dirty="0" smtClean="0">
                <a:ln w="10160">
                  <a:solidFill>
                    <a:schemeClr val="tx1"/>
                  </a:solidFill>
                  <a:prstDash val="solid"/>
                </a:ln>
              </a:rPr>
              <a:t>Grund</a:t>
            </a:r>
          </a:p>
          <a:p>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233298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36659" y="414676"/>
            <a:ext cx="8274316" cy="769441"/>
          </a:xfrm>
          <a:prstGeom prst="rect">
            <a:avLst/>
          </a:prstGeom>
        </p:spPr>
        <p:txBody>
          <a:bodyPr wrap="none">
            <a:spAutoFit/>
          </a:bodyPr>
          <a:lstStyle/>
          <a:p>
            <a:pPr algn="ctr"/>
            <a:r>
              <a:rPr lang="de-DE" sz="4400" b="1" dirty="0" smtClean="0">
                <a:ln w="9525">
                  <a:solidFill>
                    <a:schemeClr val="bg1"/>
                  </a:solidFill>
                  <a:prstDash val="solid"/>
                </a:ln>
              </a:rPr>
              <a:t>SCHREIBANLASS 38: Lieblingsbuch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Identifiziere dich mit einer Person aus deinem Lieblingsbuch.</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5" y="3684291"/>
            <a:ext cx="7870715"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Personenbeschreibung</a:t>
            </a:r>
          </a:p>
          <a:p>
            <a:pPr marL="457200" indent="-457200">
              <a:buFont typeface="Wingdings" panose="05000000000000000000" pitchFamily="2" charset="2"/>
              <a:buChar char="ü"/>
            </a:pPr>
            <a:r>
              <a:rPr lang="de-DE" sz="2800" dirty="0" smtClean="0">
                <a:ln w="10160">
                  <a:solidFill>
                    <a:schemeClr val="tx1"/>
                  </a:solidFill>
                  <a:prstDash val="solid"/>
                </a:ln>
              </a:rPr>
              <a:t>Weshalb möchtest du diese </a:t>
            </a:r>
            <a:r>
              <a:rPr lang="de-DE" sz="2800" dirty="0" smtClean="0">
                <a:ln w="10160">
                  <a:solidFill>
                    <a:schemeClr val="tx1"/>
                  </a:solidFill>
                  <a:prstDash val="solid"/>
                </a:ln>
              </a:rPr>
              <a:t>Person sein</a:t>
            </a:r>
            <a:r>
              <a:rPr lang="de-DE" sz="2800" dirty="0" smtClean="0">
                <a:ln w="10160">
                  <a:solidFill>
                    <a:schemeClr val="tx1"/>
                  </a:solidFill>
                  <a:prstDash val="solid"/>
                </a:ln>
              </a:rPr>
              <a:t>?</a:t>
            </a:r>
          </a:p>
          <a:p>
            <a:pPr marL="457200" indent="-457200">
              <a:buFont typeface="Wingdings" panose="05000000000000000000" pitchFamily="2" charset="2"/>
              <a:buChar char="ü"/>
            </a:pPr>
            <a:r>
              <a:rPr lang="de-DE" sz="2800" cap="none" spc="0" dirty="0" smtClean="0">
                <a:ln w="10160">
                  <a:solidFill>
                    <a:schemeClr val="tx1"/>
                  </a:solidFill>
                  <a:prstDash val="solid"/>
                </a:ln>
              </a:rPr>
              <a:t>Adjektive verwenden</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9817686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36659" y="414676"/>
            <a:ext cx="8274316" cy="769441"/>
          </a:xfrm>
          <a:prstGeom prst="rect">
            <a:avLst/>
          </a:prstGeom>
        </p:spPr>
        <p:txBody>
          <a:bodyPr wrap="none">
            <a:spAutoFit/>
          </a:bodyPr>
          <a:lstStyle/>
          <a:p>
            <a:pPr algn="ctr"/>
            <a:r>
              <a:rPr lang="de-DE" sz="4400" b="1" dirty="0" smtClean="0">
                <a:ln w="9525">
                  <a:solidFill>
                    <a:schemeClr val="bg1"/>
                  </a:solidFill>
                  <a:prstDash val="solid"/>
                </a:ln>
              </a:rPr>
              <a:t>SCHREIBANLASS 39: Lieblingsbuch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Notiere die spannendste Stelle aus deinem Lieblingsbuch / die Lieblingsstelle.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753785"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Begründung</a:t>
            </a:r>
          </a:p>
          <a:p>
            <a:pPr marL="457200" indent="-457200">
              <a:buFont typeface="Wingdings" panose="05000000000000000000" pitchFamily="2" charset="2"/>
              <a:buChar char="ü"/>
            </a:pPr>
            <a:r>
              <a:rPr lang="de-DE" sz="2800" cap="none" spc="0" dirty="0" smtClean="0">
                <a:ln w="10160">
                  <a:solidFill>
                    <a:schemeClr val="tx1"/>
                  </a:solidFill>
                  <a:prstDash val="solid"/>
                </a:ln>
              </a:rPr>
              <a:t>Titel des Buches</a:t>
            </a:r>
          </a:p>
          <a:p>
            <a:pPr marL="457200" indent="-457200">
              <a:buFont typeface="Wingdings" panose="05000000000000000000" pitchFamily="2" charset="2"/>
              <a:buChar char="ü"/>
            </a:pPr>
            <a:r>
              <a:rPr lang="de-DE" sz="2800" dirty="0" smtClean="0">
                <a:ln w="10160">
                  <a:solidFill>
                    <a:schemeClr val="tx1"/>
                  </a:solidFill>
                  <a:prstDash val="solid"/>
                </a:ln>
              </a:rPr>
              <a:t>Autor</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99844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48777" y="325042"/>
            <a:ext cx="7184083" cy="1446550"/>
          </a:xfrm>
          <a:prstGeom prst="rect">
            <a:avLst/>
          </a:prstGeom>
        </p:spPr>
        <p:txBody>
          <a:bodyPr wrap="none">
            <a:spAutoFit/>
          </a:bodyPr>
          <a:lstStyle/>
          <a:p>
            <a:pPr algn="ctr"/>
            <a:r>
              <a:rPr lang="de-DE" sz="4400" b="1" dirty="0" smtClean="0">
                <a:ln w="9525">
                  <a:solidFill>
                    <a:schemeClr val="bg1"/>
                  </a:solidFill>
                  <a:prstDash val="solid"/>
                </a:ln>
              </a:rPr>
              <a:t>SCHREIBANLASS 4: </a:t>
            </a:r>
          </a:p>
          <a:p>
            <a:r>
              <a:rPr lang="de-DE" sz="4400" b="1" dirty="0" smtClean="0">
                <a:ln w="9525">
                  <a:solidFill>
                    <a:schemeClr val="bg1"/>
                  </a:solidFill>
                  <a:prstDash val="solid"/>
                </a:ln>
              </a:rPr>
              <a:t>Vor dem Fest / Nach dem Fest</a:t>
            </a:r>
            <a:endParaRPr lang="de-DE" sz="4400" b="1" cap="none" spc="0" dirty="0">
              <a:ln w="9525">
                <a:solidFill>
                  <a:schemeClr val="bg1"/>
                </a:solidFill>
                <a:prstDash val="solid"/>
              </a:ln>
            </a:endParaRPr>
          </a:p>
        </p:txBody>
      </p:sp>
      <p:sp>
        <p:nvSpPr>
          <p:cNvPr id="8" name="Textfeld 7"/>
          <p:cNvSpPr txBox="1"/>
          <p:nvPr/>
        </p:nvSpPr>
        <p:spPr>
          <a:xfrm>
            <a:off x="622356" y="2131929"/>
            <a:ext cx="7787548" cy="1077218"/>
          </a:xfrm>
          <a:prstGeom prst="rect">
            <a:avLst/>
          </a:prstGeom>
          <a:noFill/>
        </p:spPr>
        <p:txBody>
          <a:bodyPr wrap="square" rtlCol="0">
            <a:spAutoFit/>
          </a:bodyPr>
          <a:lstStyle/>
          <a:p>
            <a:r>
              <a:rPr lang="de-DE" sz="3200" dirty="0" smtClean="0">
                <a:latin typeface="Comic Sans MS" panose="030F0702030302020204" pitchFamily="66" charset="0"/>
              </a:rPr>
              <a:t>Ein Fest steht vor der Tür oder es ist gerade vorbei. Berichte uns davon!</a:t>
            </a:r>
            <a:endParaRPr lang="de-DE" sz="3200" dirty="0">
              <a:latin typeface="Comic Sans MS" panose="030F0702030302020204" pitchFamily="66" charset="0"/>
            </a:endParaRPr>
          </a:p>
        </p:txBody>
      </p:sp>
      <p:sp>
        <p:nvSpPr>
          <p:cNvPr id="9" name="Rechteck 8"/>
          <p:cNvSpPr/>
          <p:nvPr/>
        </p:nvSpPr>
        <p:spPr>
          <a:xfrm>
            <a:off x="666342" y="3569484"/>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4320936"/>
            <a:ext cx="3125920"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Art des Festes</a:t>
            </a:r>
            <a:endParaRPr lang="de-DE" sz="2800" dirty="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Datum</a:t>
            </a:r>
            <a:endParaRPr lang="de-DE" sz="2800" cap="none" spc="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Ort</a:t>
            </a:r>
          </a:p>
          <a:p>
            <a:pPr marL="457200" indent="-457200">
              <a:buFont typeface="Wingdings" panose="05000000000000000000" pitchFamily="2" charset="2"/>
              <a:buChar char="ü"/>
            </a:pPr>
            <a:r>
              <a:rPr lang="de-DE" sz="2800" dirty="0" smtClean="0">
                <a:ln w="10160">
                  <a:solidFill>
                    <a:schemeClr val="tx1"/>
                  </a:solidFill>
                  <a:prstDash val="solid"/>
                </a:ln>
              </a:rPr>
              <a:t>Ablauf</a:t>
            </a:r>
          </a:p>
          <a:p>
            <a:pPr marL="457200" indent="-457200">
              <a:buFont typeface="Wingdings" panose="05000000000000000000" pitchFamily="2" charset="2"/>
              <a:buChar char="ü"/>
            </a:pPr>
            <a:r>
              <a:rPr lang="de-DE" sz="2800" cap="none" spc="0" dirty="0" smtClean="0">
                <a:ln w="10160">
                  <a:solidFill>
                    <a:schemeClr val="tx1"/>
                  </a:solidFill>
                  <a:prstDash val="solid"/>
                </a:ln>
              </a:rPr>
              <a:t>Anzahl Personen</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6794277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1086" y="414676"/>
            <a:ext cx="8402557" cy="769441"/>
          </a:xfrm>
          <a:prstGeom prst="rect">
            <a:avLst/>
          </a:prstGeom>
        </p:spPr>
        <p:txBody>
          <a:bodyPr wrap="none">
            <a:spAutoFit/>
          </a:bodyPr>
          <a:lstStyle/>
          <a:p>
            <a:pPr algn="ctr"/>
            <a:r>
              <a:rPr lang="de-DE" sz="4400" b="1" dirty="0" smtClean="0">
                <a:ln w="9525">
                  <a:solidFill>
                    <a:schemeClr val="bg1"/>
                  </a:solidFill>
                  <a:prstDash val="solid"/>
                </a:ln>
              </a:rPr>
              <a:t>SCHREIBANLASS 40: Lieblingsbuch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Beschreibe fünf Gegenstände, die im Buch eine Rolle spielen.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643194"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Auswahl begründen</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Gegenstandsbeschreibung </a:t>
            </a:r>
          </a:p>
          <a:p>
            <a:r>
              <a:rPr lang="de-DE" sz="2800" dirty="0">
                <a:ln w="10160">
                  <a:solidFill>
                    <a:schemeClr val="tx1"/>
                  </a:solidFill>
                  <a:prstDash val="solid"/>
                </a:ln>
              </a:rPr>
              <a:t> </a:t>
            </a:r>
            <a:r>
              <a:rPr lang="de-DE" sz="2800" dirty="0" smtClean="0">
                <a:ln w="10160">
                  <a:solidFill>
                    <a:schemeClr val="tx1"/>
                  </a:solidFill>
                  <a:prstDash val="solid"/>
                </a:ln>
              </a:rPr>
              <a:t>    (siehe Schreibanlass 20)</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058886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1086" y="414676"/>
            <a:ext cx="8402557" cy="769441"/>
          </a:xfrm>
          <a:prstGeom prst="rect">
            <a:avLst/>
          </a:prstGeom>
        </p:spPr>
        <p:txBody>
          <a:bodyPr wrap="none">
            <a:spAutoFit/>
          </a:bodyPr>
          <a:lstStyle/>
          <a:p>
            <a:pPr algn="ctr"/>
            <a:r>
              <a:rPr lang="de-DE" sz="4400" b="1" dirty="0" smtClean="0">
                <a:ln w="9525">
                  <a:solidFill>
                    <a:schemeClr val="bg1"/>
                  </a:solidFill>
                  <a:prstDash val="solid"/>
                </a:ln>
              </a:rPr>
              <a:t>SCHREIBANLASS 41: Lieblingsbuch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Beschreibe die Titelseite deines Lieblingsbuches, um Neugierde bei deinen Mitschülern zu wecken.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613845"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Bildbeschreibung: Was siehst du?</a:t>
            </a:r>
          </a:p>
          <a:p>
            <a:pPr marL="457200" indent="-457200">
              <a:buFont typeface="Wingdings" panose="05000000000000000000" pitchFamily="2" charset="2"/>
              <a:buChar char="ü"/>
            </a:pPr>
            <a:r>
              <a:rPr lang="de-DE" sz="2800" dirty="0" smtClean="0">
                <a:ln w="10160">
                  <a:solidFill>
                    <a:schemeClr val="tx1"/>
                  </a:solidFill>
                  <a:prstDash val="solid"/>
                </a:ln>
              </a:rPr>
              <a:t>Spannung erzeugen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163255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23258" y="414676"/>
            <a:ext cx="6985502" cy="769441"/>
          </a:xfrm>
          <a:prstGeom prst="rect">
            <a:avLst/>
          </a:prstGeom>
        </p:spPr>
        <p:txBody>
          <a:bodyPr wrap="none">
            <a:spAutoFit/>
          </a:bodyPr>
          <a:lstStyle/>
          <a:p>
            <a:pPr algn="ctr"/>
            <a:r>
              <a:rPr lang="de-DE" sz="4400" b="1" dirty="0" smtClean="0">
                <a:ln w="9525">
                  <a:solidFill>
                    <a:schemeClr val="bg1"/>
                  </a:solidFill>
                  <a:prstDash val="solid"/>
                </a:ln>
              </a:rPr>
              <a:t>SCHREIBANLASS 42: Sportler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einem Sportler deiner Wahl.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6173613"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Grund für die Auswahl</a:t>
            </a:r>
          </a:p>
          <a:p>
            <a:pPr marL="457200" indent="-457200">
              <a:buFont typeface="Wingdings" panose="05000000000000000000" pitchFamily="2" charset="2"/>
              <a:buChar char="ü"/>
            </a:pPr>
            <a:r>
              <a:rPr lang="de-DE" sz="2800" dirty="0" smtClean="0">
                <a:ln w="10160">
                  <a:solidFill>
                    <a:schemeClr val="tx1"/>
                  </a:solidFill>
                  <a:prstDash val="solid"/>
                </a:ln>
              </a:rPr>
              <a:t>Personenbeschreibung: </a:t>
            </a:r>
          </a:p>
          <a:p>
            <a:r>
              <a:rPr lang="de-DE" sz="2800" dirty="0">
                <a:ln w="10160">
                  <a:solidFill>
                    <a:schemeClr val="tx1"/>
                  </a:solidFill>
                  <a:prstDash val="solid"/>
                </a:ln>
              </a:rPr>
              <a:t> </a:t>
            </a:r>
            <a:r>
              <a:rPr lang="de-DE" sz="2800" dirty="0" smtClean="0">
                <a:ln w="10160">
                  <a:solidFill>
                    <a:schemeClr val="tx1"/>
                  </a:solidFill>
                  <a:prstDash val="solid"/>
                </a:ln>
              </a:rPr>
              <a:t>    Geschlecht, Alter, Größe, Aussehen,…</a:t>
            </a:r>
          </a:p>
          <a:p>
            <a:pPr marL="457200" indent="-457200">
              <a:buFont typeface="Wingdings" panose="05000000000000000000" pitchFamily="2" charset="2"/>
              <a:buChar char="ü"/>
            </a:pPr>
            <a:r>
              <a:rPr lang="de-DE" sz="2800" dirty="0" smtClean="0">
                <a:ln w="10160">
                  <a:solidFill>
                    <a:schemeClr val="tx1"/>
                  </a:solidFill>
                  <a:prstDash val="solid"/>
                </a:ln>
              </a:rPr>
              <a:t>Welche Sportart betreibt er?</a:t>
            </a:r>
          </a:p>
          <a:p>
            <a:pPr marL="457200" indent="-457200">
              <a:buFont typeface="Wingdings" panose="05000000000000000000" pitchFamily="2" charset="2"/>
              <a:buChar char="ü"/>
            </a:pPr>
            <a:r>
              <a:rPr lang="de-DE" sz="2800" dirty="0" smtClean="0">
                <a:ln w="10160">
                  <a:solidFill>
                    <a:schemeClr val="tx1"/>
                  </a:solidFill>
                  <a:prstDash val="solid"/>
                </a:ln>
              </a:rPr>
              <a:t>Erfolge</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37187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28227" y="414676"/>
            <a:ext cx="8865055" cy="769441"/>
          </a:xfrm>
          <a:prstGeom prst="rect">
            <a:avLst/>
          </a:prstGeom>
        </p:spPr>
        <p:txBody>
          <a:bodyPr wrap="none">
            <a:spAutoFit/>
          </a:bodyPr>
          <a:lstStyle/>
          <a:p>
            <a:pPr algn="ctr"/>
            <a:r>
              <a:rPr lang="de-DE" sz="4400" b="1" dirty="0" smtClean="0">
                <a:ln w="9525">
                  <a:solidFill>
                    <a:schemeClr val="bg1"/>
                  </a:solidFill>
                  <a:prstDash val="solid"/>
                </a:ln>
              </a:rPr>
              <a:t>SCHREIBANLASS 43: Beim Einkaufen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zum letzten Einkauf.</a:t>
            </a:r>
            <a:endParaRPr lang="de-DE" sz="3200" dirty="0">
              <a:latin typeface="Comic Sans MS" panose="030F0702030302020204" pitchFamily="66" charset="0"/>
            </a:endParaRPr>
          </a:p>
        </p:txBody>
      </p:sp>
      <p:sp>
        <p:nvSpPr>
          <p:cNvPr id="9" name="Rechteck 8"/>
          <p:cNvSpPr/>
          <p:nvPr/>
        </p:nvSpPr>
        <p:spPr>
          <a:xfrm>
            <a:off x="662495" y="2544719"/>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318570"/>
            <a:ext cx="7986952"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Wann?</a:t>
            </a:r>
          </a:p>
          <a:p>
            <a:pPr marL="457200" indent="-457200">
              <a:buFont typeface="Wingdings" panose="05000000000000000000" pitchFamily="2" charset="2"/>
              <a:buChar char="ü"/>
            </a:pPr>
            <a:r>
              <a:rPr lang="de-DE" sz="2800" dirty="0" smtClean="0">
                <a:ln w="10160">
                  <a:solidFill>
                    <a:schemeClr val="tx1"/>
                  </a:solidFill>
                  <a:prstDash val="solid"/>
                </a:ln>
              </a:rPr>
              <a:t>Wo?</a:t>
            </a:r>
          </a:p>
          <a:p>
            <a:pPr marL="457200" indent="-457200">
              <a:buFont typeface="Wingdings" panose="05000000000000000000" pitchFamily="2" charset="2"/>
              <a:buChar char="ü"/>
            </a:pPr>
            <a:r>
              <a:rPr lang="de-DE" sz="2800" dirty="0" smtClean="0">
                <a:ln w="10160">
                  <a:solidFill>
                    <a:schemeClr val="tx1"/>
                  </a:solidFill>
                  <a:prstDash val="solid"/>
                </a:ln>
              </a:rPr>
              <a:t>Was?</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Deine Geschichte wird </a:t>
            </a:r>
            <a:r>
              <a:rPr lang="de-DE" sz="2800" dirty="0" smtClean="0">
                <a:ln w="10160">
                  <a:solidFill>
                    <a:schemeClr val="tx1"/>
                  </a:solidFill>
                  <a:prstDash val="solid"/>
                </a:ln>
              </a:rPr>
              <a:t>lebendiger</a:t>
            </a:r>
            <a:r>
              <a:rPr lang="de-DE" sz="2800" dirty="0" smtClean="0">
                <a:ln w="10160">
                  <a:solidFill>
                    <a:schemeClr val="tx1"/>
                  </a:solidFill>
                  <a:prstDash val="solid"/>
                </a:ln>
              </a:rPr>
              <a:t>, </a:t>
            </a:r>
            <a:endParaRPr lang="de-DE" sz="2800" dirty="0" smtClean="0">
              <a:ln w="10160">
                <a:solidFill>
                  <a:schemeClr val="tx1"/>
                </a:solidFill>
                <a:prstDash val="solid"/>
              </a:ln>
            </a:endParaRPr>
          </a:p>
          <a:p>
            <a:r>
              <a:rPr lang="de-DE" sz="2800" dirty="0">
                <a:ln w="10160">
                  <a:solidFill>
                    <a:schemeClr val="tx1"/>
                  </a:solidFill>
                  <a:prstDash val="solid"/>
                </a:ln>
              </a:rPr>
              <a:t> </a:t>
            </a:r>
            <a:r>
              <a:rPr lang="de-DE" sz="2800" dirty="0" smtClean="0">
                <a:ln w="10160">
                  <a:solidFill>
                    <a:schemeClr val="tx1"/>
                  </a:solidFill>
                  <a:prstDash val="solid"/>
                </a:ln>
              </a:rPr>
              <a:t>     </a:t>
            </a:r>
            <a:r>
              <a:rPr lang="de-DE" sz="2800" dirty="0" smtClean="0">
                <a:ln w="10160">
                  <a:solidFill>
                    <a:schemeClr val="tx1"/>
                  </a:solidFill>
                  <a:prstDash val="solid"/>
                </a:ln>
              </a:rPr>
              <a:t>wenn </a:t>
            </a:r>
            <a:r>
              <a:rPr lang="de-DE" sz="2800" dirty="0" smtClean="0">
                <a:ln w="10160">
                  <a:solidFill>
                    <a:schemeClr val="tx1"/>
                  </a:solidFill>
                  <a:prstDash val="solid"/>
                </a:ln>
              </a:rPr>
              <a:t>du die wörtliche </a:t>
            </a:r>
            <a:r>
              <a:rPr lang="de-DE" sz="2800" dirty="0" smtClean="0">
                <a:ln w="10160">
                  <a:solidFill>
                    <a:schemeClr val="tx1"/>
                  </a:solidFill>
                  <a:prstDash val="solid"/>
                </a:ln>
              </a:rPr>
              <a:t>Rede verwendest</a:t>
            </a:r>
            <a:r>
              <a:rPr lang="de-DE" sz="2800" dirty="0" smtClean="0">
                <a:ln w="10160">
                  <a:solidFill>
                    <a:schemeClr val="tx1"/>
                  </a:solidFill>
                  <a:prstDash val="solid"/>
                </a:ln>
              </a:rPr>
              <a: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493656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8391" y="522397"/>
            <a:ext cx="7921206" cy="769441"/>
          </a:xfrm>
          <a:prstGeom prst="rect">
            <a:avLst/>
          </a:prstGeom>
        </p:spPr>
        <p:txBody>
          <a:bodyPr wrap="none">
            <a:spAutoFit/>
          </a:bodyPr>
          <a:lstStyle/>
          <a:p>
            <a:pPr algn="ctr"/>
            <a:r>
              <a:rPr lang="de-DE" sz="4400" b="1" dirty="0" smtClean="0">
                <a:ln w="9525">
                  <a:solidFill>
                    <a:schemeClr val="bg1"/>
                  </a:solidFill>
                  <a:prstDash val="solid"/>
                </a:ln>
              </a:rPr>
              <a:t>SCHREIBANLASS 44: Rätselrunde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Beschreibe eine bekannte Person deiner Wahl. In den Kommentaren des Blogs soll diese Person erraten werden.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8417241"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Verrate nicht, um wen es sich handelt.</a:t>
            </a:r>
          </a:p>
          <a:p>
            <a:pPr marL="457200" indent="-457200">
              <a:buFont typeface="Wingdings" panose="05000000000000000000" pitchFamily="2" charset="2"/>
              <a:buChar char="ü"/>
            </a:pPr>
            <a:r>
              <a:rPr lang="de-DE" sz="2800" dirty="0" smtClean="0">
                <a:ln w="10160">
                  <a:solidFill>
                    <a:schemeClr val="tx1"/>
                  </a:solidFill>
                  <a:prstDash val="solid"/>
                </a:ln>
              </a:rPr>
              <a:t>Benutze treffende Adjektive, dann ist</a:t>
            </a:r>
          </a:p>
          <a:p>
            <a:r>
              <a:rPr lang="de-DE" sz="2800" dirty="0">
                <a:ln w="10160">
                  <a:solidFill>
                    <a:schemeClr val="tx1"/>
                  </a:solidFill>
                  <a:prstDash val="solid"/>
                </a:ln>
              </a:rPr>
              <a:t> </a:t>
            </a:r>
            <a:r>
              <a:rPr lang="de-DE" sz="2800" dirty="0" smtClean="0">
                <a:ln w="10160">
                  <a:solidFill>
                    <a:schemeClr val="tx1"/>
                  </a:solidFill>
                  <a:prstDash val="solid"/>
                </a:ln>
              </a:rPr>
              <a:t>    deine Personenbeschreibung </a:t>
            </a:r>
            <a:r>
              <a:rPr lang="de-DE" sz="2800" dirty="0" smtClean="0">
                <a:ln w="10160">
                  <a:solidFill>
                    <a:schemeClr val="tx1"/>
                  </a:solidFill>
                  <a:prstDash val="solid"/>
                </a:ln>
              </a:rPr>
              <a:t>genauer.</a:t>
            </a:r>
          </a:p>
          <a:p>
            <a:pPr marL="514350" indent="-514350">
              <a:buFont typeface="Wingdings" panose="05000000000000000000" pitchFamily="2" charset="2"/>
              <a:buChar char="ü"/>
            </a:pPr>
            <a:r>
              <a:rPr lang="de-DE" sz="2800" dirty="0" smtClean="0">
                <a:ln w="10160">
                  <a:solidFill>
                    <a:schemeClr val="tx1"/>
                  </a:solidFill>
                  <a:prstDash val="solid"/>
                </a:ln>
              </a:rPr>
              <a:t>Aussehen: Gesichtsform, Augen, Haut, Haar,</a:t>
            </a:r>
          </a:p>
          <a:p>
            <a:r>
              <a:rPr lang="de-DE" sz="2800" dirty="0" smtClean="0">
                <a:ln w="10160">
                  <a:solidFill>
                    <a:schemeClr val="tx1"/>
                  </a:solidFill>
                  <a:prstDash val="solid"/>
                </a:ln>
              </a:rPr>
              <a:t>     </a:t>
            </a:r>
            <a:r>
              <a:rPr lang="de-DE" sz="2800" dirty="0" smtClean="0">
                <a:ln w="10160">
                  <a:solidFill>
                    <a:schemeClr val="tx1"/>
                  </a:solidFill>
                  <a:prstDash val="solid"/>
                </a:ln>
              </a:rPr>
              <a:t>Nase, Mund,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976335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60731" y="414676"/>
            <a:ext cx="9244454" cy="769441"/>
          </a:xfrm>
          <a:prstGeom prst="rect">
            <a:avLst/>
          </a:prstGeom>
        </p:spPr>
        <p:txBody>
          <a:bodyPr wrap="none">
            <a:spAutoFit/>
          </a:bodyPr>
          <a:lstStyle/>
          <a:p>
            <a:pPr algn="ctr"/>
            <a:r>
              <a:rPr lang="de-DE" sz="4400" b="1" dirty="0" smtClean="0">
                <a:ln w="9525">
                  <a:solidFill>
                    <a:schemeClr val="bg1"/>
                  </a:solidFill>
                  <a:prstDash val="solid"/>
                </a:ln>
              </a:rPr>
              <a:t>SCHREIBANLASS 45: Das Missgeschick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über ein Missgeschick deiner Wahl.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787548"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Wer? Wann? Wo? Was?</a:t>
            </a:r>
          </a:p>
          <a:p>
            <a:pPr marL="457200" indent="-457200">
              <a:buFont typeface="Wingdings" panose="05000000000000000000" pitchFamily="2" charset="2"/>
              <a:buChar char="ü"/>
            </a:pPr>
            <a:r>
              <a:rPr lang="de-DE" sz="2800" dirty="0" smtClean="0">
                <a:ln w="10160">
                  <a:solidFill>
                    <a:schemeClr val="tx1"/>
                  </a:solidFill>
                  <a:prstDash val="solid"/>
                </a:ln>
              </a:rPr>
              <a:t>Überflüssige Informationen gehören </a:t>
            </a:r>
          </a:p>
          <a:p>
            <a:r>
              <a:rPr lang="de-DE" sz="2800" dirty="0">
                <a:ln w="10160">
                  <a:solidFill>
                    <a:schemeClr val="tx1"/>
                  </a:solidFill>
                  <a:prstDash val="solid"/>
                </a:ln>
              </a:rPr>
              <a:t> </a:t>
            </a:r>
            <a:r>
              <a:rPr lang="de-DE" sz="2800" dirty="0" smtClean="0">
                <a:ln w="10160">
                  <a:solidFill>
                    <a:schemeClr val="tx1"/>
                  </a:solidFill>
                  <a:prstDash val="solid"/>
                </a:ln>
              </a:rPr>
              <a:t>    nicht in deinen Bericht.</a:t>
            </a:r>
          </a:p>
          <a:p>
            <a:pPr marL="457200" indent="-457200">
              <a:buFont typeface="Wingdings" panose="05000000000000000000" pitchFamily="2" charset="2"/>
              <a:buChar char="ü"/>
            </a:pPr>
            <a:r>
              <a:rPr lang="de-DE" sz="2800" dirty="0" smtClean="0">
                <a:ln w="10160">
                  <a:solidFill>
                    <a:schemeClr val="tx1"/>
                  </a:solidFill>
                  <a:prstDash val="solid"/>
                </a:ln>
              </a:rPr>
              <a:t>Unfallversicherung:</a:t>
            </a:r>
          </a:p>
          <a:p>
            <a:pPr marL="285750" indent="-285750">
              <a:buFont typeface="Arial" panose="020B0604020202020204" pitchFamily="34" charset="0"/>
              <a:buChar char="•"/>
            </a:pPr>
            <a:r>
              <a:rPr lang="de-DE" sz="1400" dirty="0" smtClean="0">
                <a:ln w="10160">
                  <a:solidFill>
                    <a:schemeClr val="tx1"/>
                  </a:solidFill>
                  <a:prstDash val="solid"/>
                </a:ln>
              </a:rPr>
              <a:t>Wer war an dem Vorfall beteiligt?</a:t>
            </a:r>
          </a:p>
          <a:p>
            <a:pPr marL="285750" indent="-285750">
              <a:buFont typeface="Arial" panose="020B0604020202020204" pitchFamily="34" charset="0"/>
              <a:buChar char="•"/>
            </a:pPr>
            <a:r>
              <a:rPr lang="de-DE" sz="1400" dirty="0" smtClean="0">
                <a:ln w="10160">
                  <a:solidFill>
                    <a:schemeClr val="tx1"/>
                  </a:solidFill>
                  <a:prstDash val="solid"/>
                </a:ln>
              </a:rPr>
              <a:t>Wann geschah der Vorfall?</a:t>
            </a:r>
          </a:p>
          <a:p>
            <a:pPr marL="285750" indent="-285750">
              <a:buFont typeface="Arial" panose="020B0604020202020204" pitchFamily="34" charset="0"/>
              <a:buChar char="•"/>
            </a:pPr>
            <a:r>
              <a:rPr lang="de-DE" sz="1400" dirty="0" smtClean="0">
                <a:ln w="10160">
                  <a:solidFill>
                    <a:schemeClr val="tx1"/>
                  </a:solidFill>
                  <a:prstDash val="solid"/>
                </a:ln>
              </a:rPr>
              <a:t>Wo geschah der </a:t>
            </a:r>
            <a:r>
              <a:rPr lang="de-DE" sz="1400" dirty="0">
                <a:ln w="10160">
                  <a:solidFill>
                    <a:schemeClr val="tx1"/>
                  </a:solidFill>
                  <a:prstDash val="solid"/>
                </a:ln>
              </a:rPr>
              <a:t>V</a:t>
            </a:r>
            <a:r>
              <a:rPr lang="de-DE" sz="1400" dirty="0" smtClean="0">
                <a:ln w="10160">
                  <a:solidFill>
                    <a:schemeClr val="tx1"/>
                  </a:solidFill>
                  <a:prstDash val="solid"/>
                </a:ln>
              </a:rPr>
              <a:t>orfall?</a:t>
            </a:r>
          </a:p>
          <a:p>
            <a:pPr marL="285750" indent="-285750">
              <a:buFont typeface="Arial" panose="020B0604020202020204" pitchFamily="34" charset="0"/>
              <a:buChar char="•"/>
            </a:pPr>
            <a:r>
              <a:rPr lang="de-DE" sz="1400" dirty="0" smtClean="0">
                <a:ln w="10160">
                  <a:solidFill>
                    <a:schemeClr val="tx1"/>
                  </a:solidFill>
                  <a:prstDash val="solid"/>
                </a:ln>
              </a:rPr>
              <a:t>Was geschah genau?</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468046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75397" y="197590"/>
            <a:ext cx="5939062" cy="1446550"/>
          </a:xfrm>
          <a:prstGeom prst="rect">
            <a:avLst/>
          </a:prstGeom>
        </p:spPr>
        <p:txBody>
          <a:bodyPr wrap="none">
            <a:spAutoFit/>
          </a:bodyPr>
          <a:lstStyle/>
          <a:p>
            <a:pPr algn="ctr"/>
            <a:r>
              <a:rPr lang="de-DE" sz="4400" b="1" dirty="0" smtClean="0">
                <a:ln w="9525">
                  <a:solidFill>
                    <a:schemeClr val="bg1"/>
                  </a:solidFill>
                  <a:prstDash val="solid"/>
                </a:ln>
              </a:rPr>
              <a:t>SCHREIBANLASS 46: </a:t>
            </a:r>
          </a:p>
          <a:p>
            <a:r>
              <a:rPr lang="de-DE" sz="4400" b="1" dirty="0" smtClean="0">
                <a:ln w="9525">
                  <a:solidFill>
                    <a:schemeClr val="bg1"/>
                  </a:solidFill>
                  <a:prstDash val="solid"/>
                </a:ln>
              </a:rPr>
              <a:t>Einen Bericht schreiben  </a:t>
            </a:r>
            <a:endParaRPr lang="de-DE" sz="4400" b="1" cap="none" spc="0" dirty="0">
              <a:ln w="9525">
                <a:solidFill>
                  <a:schemeClr val="bg1"/>
                </a:solidFill>
                <a:prstDash val="solid"/>
              </a:ln>
            </a:endParaRPr>
          </a:p>
        </p:txBody>
      </p:sp>
      <p:sp>
        <p:nvSpPr>
          <p:cNvPr id="8" name="Textfeld 7"/>
          <p:cNvSpPr txBox="1"/>
          <p:nvPr/>
        </p:nvSpPr>
        <p:spPr>
          <a:xfrm>
            <a:off x="622356" y="1644140"/>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von einem x-beliebigen Ereignis.</a:t>
            </a:r>
            <a:endParaRPr lang="de-DE" sz="3200" dirty="0">
              <a:latin typeface="Comic Sans MS" panose="030F0702030302020204" pitchFamily="66" charset="0"/>
            </a:endParaRPr>
          </a:p>
        </p:txBody>
      </p:sp>
      <p:sp>
        <p:nvSpPr>
          <p:cNvPr id="9" name="Rechteck 8"/>
          <p:cNvSpPr/>
          <p:nvPr/>
        </p:nvSpPr>
        <p:spPr>
          <a:xfrm>
            <a:off x="662495" y="2829080"/>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512965"/>
            <a:ext cx="7771743" cy="3539430"/>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In einem Bericht geht es um die sachliche und</a:t>
            </a:r>
          </a:p>
          <a:p>
            <a:r>
              <a:rPr lang="de-DE" sz="2800" dirty="0">
                <a:ln w="10160">
                  <a:solidFill>
                    <a:schemeClr val="tx1"/>
                  </a:solidFill>
                  <a:prstDash val="solid"/>
                </a:ln>
              </a:rPr>
              <a:t> </a:t>
            </a:r>
            <a:r>
              <a:rPr lang="de-DE" sz="2800" dirty="0" smtClean="0">
                <a:ln w="10160">
                  <a:solidFill>
                    <a:schemeClr val="tx1"/>
                  </a:solidFill>
                  <a:prstDash val="solid"/>
                </a:ln>
              </a:rPr>
              <a:t>    knappe Darstellung der Geschehnisse.</a:t>
            </a:r>
          </a:p>
          <a:p>
            <a:pPr marL="514350" indent="-514350">
              <a:buFont typeface="Wingdings" panose="05000000000000000000" pitchFamily="2" charset="2"/>
              <a:buChar char="ü"/>
            </a:pPr>
            <a:r>
              <a:rPr lang="de-DE" sz="2800" dirty="0" smtClean="0">
                <a:ln w="10160">
                  <a:solidFill>
                    <a:schemeClr val="tx1"/>
                  </a:solidFill>
                  <a:prstDash val="solid"/>
                </a:ln>
              </a:rPr>
              <a:t>Die chronologische (=zeitliche)</a:t>
            </a:r>
          </a:p>
          <a:p>
            <a:r>
              <a:rPr lang="de-DE" sz="2800" dirty="0">
                <a:ln w="10160">
                  <a:solidFill>
                    <a:schemeClr val="tx1"/>
                  </a:solidFill>
                  <a:prstDash val="solid"/>
                </a:ln>
              </a:rPr>
              <a:t> </a:t>
            </a:r>
            <a:r>
              <a:rPr lang="de-DE" sz="2800" dirty="0" smtClean="0">
                <a:ln w="10160">
                  <a:solidFill>
                    <a:schemeClr val="tx1"/>
                  </a:solidFill>
                  <a:prstDash val="solid"/>
                </a:ln>
              </a:rPr>
              <a:t>    Reihenfolge ist von Bedeutung.</a:t>
            </a:r>
          </a:p>
          <a:p>
            <a:pPr marL="457200" indent="-457200">
              <a:buFont typeface="Wingdings" panose="05000000000000000000" pitchFamily="2" charset="2"/>
              <a:buChar char="ü"/>
            </a:pPr>
            <a:r>
              <a:rPr lang="de-DE" sz="2800" dirty="0" smtClean="0">
                <a:ln w="10160">
                  <a:solidFill>
                    <a:schemeClr val="tx1"/>
                  </a:solidFill>
                  <a:prstDash val="solid"/>
                </a:ln>
              </a:rPr>
              <a:t>Die eigene Meinung gehört nicht in den Bericht.</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Wer? Wo? Wann? Was? Wie?</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647191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01453" y="306856"/>
            <a:ext cx="6239272" cy="1446550"/>
          </a:xfrm>
          <a:prstGeom prst="rect">
            <a:avLst/>
          </a:prstGeom>
        </p:spPr>
        <p:txBody>
          <a:bodyPr wrap="none">
            <a:spAutoFit/>
          </a:bodyPr>
          <a:lstStyle/>
          <a:p>
            <a:pPr algn="ctr"/>
            <a:r>
              <a:rPr lang="de-DE" sz="4400" b="1" dirty="0" smtClean="0">
                <a:ln w="9525">
                  <a:solidFill>
                    <a:schemeClr val="bg1"/>
                  </a:solidFill>
                  <a:prstDash val="solid"/>
                </a:ln>
              </a:rPr>
              <a:t>SCHREIBANLASS 47: </a:t>
            </a:r>
          </a:p>
          <a:p>
            <a:pPr algn="ctr"/>
            <a:r>
              <a:rPr lang="de-DE" sz="4400" b="1" dirty="0" smtClean="0">
                <a:ln w="9525">
                  <a:solidFill>
                    <a:schemeClr val="bg1"/>
                  </a:solidFill>
                  <a:prstDash val="solid"/>
                </a:ln>
              </a:rPr>
              <a:t>Eine Anleitung schreiben  </a:t>
            </a:r>
            <a:endParaRPr lang="de-DE" sz="4400" b="1" cap="none" spc="0" dirty="0">
              <a:ln w="9525">
                <a:solidFill>
                  <a:schemeClr val="bg1"/>
                </a:solidFill>
                <a:prstDash val="solid"/>
              </a:ln>
            </a:endParaRPr>
          </a:p>
        </p:txBody>
      </p:sp>
      <p:sp>
        <p:nvSpPr>
          <p:cNvPr id="8" name="Textfeld 7"/>
          <p:cNvSpPr txBox="1"/>
          <p:nvPr/>
        </p:nvSpPr>
        <p:spPr>
          <a:xfrm>
            <a:off x="622356" y="1951589"/>
            <a:ext cx="9327556" cy="584775"/>
          </a:xfrm>
          <a:prstGeom prst="rect">
            <a:avLst/>
          </a:prstGeom>
          <a:noFill/>
        </p:spPr>
        <p:txBody>
          <a:bodyPr wrap="square" rtlCol="0">
            <a:spAutoFit/>
          </a:bodyPr>
          <a:lstStyle/>
          <a:p>
            <a:r>
              <a:rPr lang="de-DE" sz="3200" dirty="0" smtClean="0">
                <a:latin typeface="Comic Sans MS" panose="030F0702030302020204" pitchFamily="66" charset="0"/>
              </a:rPr>
              <a:t>Schreibe eine Bastelanleitung deiner Wahl.</a:t>
            </a:r>
            <a:endParaRPr lang="de-DE" sz="3200" dirty="0">
              <a:latin typeface="Comic Sans MS" panose="030F0702030302020204" pitchFamily="66" charset="0"/>
            </a:endParaRPr>
          </a:p>
        </p:txBody>
      </p:sp>
      <p:sp>
        <p:nvSpPr>
          <p:cNvPr id="9" name="Rechteck 8"/>
          <p:cNvSpPr/>
          <p:nvPr/>
        </p:nvSpPr>
        <p:spPr>
          <a:xfrm>
            <a:off x="742289" y="2792484"/>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474435"/>
            <a:ext cx="6739666"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Etwas wird hergestellt oder zubereitet.</a:t>
            </a:r>
          </a:p>
          <a:p>
            <a:pPr marL="457200" indent="-457200">
              <a:buFont typeface="Wingdings" panose="05000000000000000000" pitchFamily="2" charset="2"/>
              <a:buChar char="ü"/>
            </a:pPr>
            <a:r>
              <a:rPr lang="de-DE" sz="2800" dirty="0" smtClean="0">
                <a:ln w="10160">
                  <a:solidFill>
                    <a:schemeClr val="tx1"/>
                  </a:solidFill>
                  <a:prstDash val="solid"/>
                </a:ln>
              </a:rPr>
              <a:t>Backen, Kochen, Basteln</a:t>
            </a:r>
          </a:p>
          <a:p>
            <a:pPr marL="457200" indent="-457200">
              <a:buFont typeface="Wingdings" panose="05000000000000000000" pitchFamily="2" charset="2"/>
              <a:buChar char="ü"/>
            </a:pPr>
            <a:r>
              <a:rPr lang="de-DE" sz="2800" dirty="0" smtClean="0">
                <a:ln w="10160">
                  <a:solidFill>
                    <a:schemeClr val="tx1"/>
                  </a:solidFill>
                  <a:prstDash val="solid"/>
                </a:ln>
              </a:rPr>
              <a:t>Chronologische (=zeitliche)</a:t>
            </a:r>
          </a:p>
          <a:p>
            <a:r>
              <a:rPr lang="de-DE" sz="2800" dirty="0">
                <a:ln w="10160">
                  <a:solidFill>
                    <a:schemeClr val="tx1"/>
                  </a:solidFill>
                  <a:prstDash val="solid"/>
                </a:ln>
              </a:rPr>
              <a:t> </a:t>
            </a:r>
            <a:r>
              <a:rPr lang="de-DE" sz="2800" dirty="0" smtClean="0">
                <a:ln w="10160">
                  <a:solidFill>
                    <a:schemeClr val="tx1"/>
                  </a:solidFill>
                  <a:prstDash val="solid"/>
                </a:ln>
              </a:rPr>
              <a:t>    Reihenfolge der einzelnen Arbeitsschritte</a:t>
            </a:r>
          </a:p>
          <a:p>
            <a:pPr marL="457200" indent="-457200">
              <a:buFont typeface="Wingdings" panose="05000000000000000000" pitchFamily="2" charset="2"/>
              <a:buChar char="ü"/>
            </a:pPr>
            <a:r>
              <a:rPr lang="de-DE" sz="2800" dirty="0" smtClean="0">
                <a:ln w="10160">
                  <a:solidFill>
                    <a:schemeClr val="tx1"/>
                  </a:solidFill>
                  <a:prstDash val="solid"/>
                </a:ln>
              </a:rPr>
              <a:t>Treffende Verben / Fachbegriffe</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Material und Werkzeuge</a:t>
            </a: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558388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08163" y="414676"/>
            <a:ext cx="7779501" cy="769441"/>
          </a:xfrm>
          <a:prstGeom prst="rect">
            <a:avLst/>
          </a:prstGeom>
        </p:spPr>
        <p:txBody>
          <a:bodyPr wrap="none">
            <a:spAutoFit/>
          </a:bodyPr>
          <a:lstStyle/>
          <a:p>
            <a:pPr algn="ctr"/>
            <a:r>
              <a:rPr lang="de-DE" sz="4400" b="1" dirty="0" smtClean="0">
                <a:ln w="9525">
                  <a:solidFill>
                    <a:schemeClr val="bg1"/>
                  </a:solidFill>
                  <a:prstDash val="solid"/>
                </a:ln>
              </a:rPr>
              <a:t>SCHREIBANLASS 48: Sprichwort  </a:t>
            </a:r>
            <a:endParaRPr lang="de-DE" sz="4400" b="1" cap="none" spc="0" dirty="0">
              <a:ln w="9525">
                <a:solidFill>
                  <a:schemeClr val="bg1"/>
                </a:solidFill>
                <a:prstDash val="solid"/>
              </a:ln>
            </a:endParaRPr>
          </a:p>
        </p:txBody>
      </p:sp>
      <p:sp>
        <p:nvSpPr>
          <p:cNvPr id="8" name="Textfeld 7"/>
          <p:cNvSpPr txBox="1"/>
          <p:nvPr/>
        </p:nvSpPr>
        <p:spPr>
          <a:xfrm>
            <a:off x="622356" y="1351753"/>
            <a:ext cx="7787548" cy="1731243"/>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der folgenden Überschrift:</a:t>
            </a:r>
          </a:p>
          <a:p>
            <a:endParaRPr lang="de-DE" sz="1050" dirty="0" smtClean="0">
              <a:latin typeface="Comic Sans MS" panose="030F0702030302020204" pitchFamily="66" charset="0"/>
            </a:endParaRPr>
          </a:p>
          <a:p>
            <a:r>
              <a:rPr lang="de-DE" sz="3200" dirty="0" smtClean="0">
                <a:solidFill>
                  <a:schemeClr val="accent2">
                    <a:lumMod val="75000"/>
                  </a:schemeClr>
                </a:solidFill>
                <a:latin typeface="Comic Sans MS" panose="030F0702030302020204" pitchFamily="66" charset="0"/>
              </a:rPr>
              <a:t>„Ich dachte, mich laust der Affe.“</a:t>
            </a:r>
            <a:endParaRPr lang="de-DE" sz="3200" dirty="0">
              <a:solidFill>
                <a:schemeClr val="accent2">
                  <a:lumMod val="75000"/>
                </a:schemeClr>
              </a:solidFill>
              <a:latin typeface="Comic Sans MS" panose="030F0702030302020204" pitchFamily="66" charset="0"/>
            </a:endParaRPr>
          </a:p>
        </p:txBody>
      </p:sp>
      <p:sp>
        <p:nvSpPr>
          <p:cNvPr id="9" name="Rechteck 8"/>
          <p:cNvSpPr/>
          <p:nvPr/>
        </p:nvSpPr>
        <p:spPr>
          <a:xfrm>
            <a:off x="662495" y="3413856"/>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4130566"/>
            <a:ext cx="8087691" cy="2246769"/>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Bedeutung: Jemand ist erstaunt.</a:t>
            </a:r>
          </a:p>
          <a:p>
            <a:pPr marL="457200" indent="-457200">
              <a:buFont typeface="Wingdings" panose="05000000000000000000" pitchFamily="2" charset="2"/>
              <a:buChar char="ü"/>
            </a:pPr>
            <a:r>
              <a:rPr lang="de-DE" sz="2800" dirty="0" smtClean="0">
                <a:ln w="10160">
                  <a:solidFill>
                    <a:schemeClr val="tx1"/>
                  </a:solidFill>
                  <a:prstDash val="solid"/>
                </a:ln>
              </a:rPr>
              <a:t>Treffende Adjektive verwenden </a:t>
            </a:r>
            <a:r>
              <a:rPr lang="de-DE" sz="2800" dirty="0" smtClean="0">
                <a:ln w="10160">
                  <a:solidFill>
                    <a:schemeClr val="tx1"/>
                  </a:solidFill>
                  <a:prstDash val="solid"/>
                </a:ln>
              </a:rPr>
              <a:t>zur </a:t>
            </a:r>
            <a:r>
              <a:rPr lang="de-DE" sz="2800" dirty="0" smtClean="0">
                <a:ln w="10160">
                  <a:solidFill>
                    <a:schemeClr val="tx1"/>
                  </a:solidFill>
                  <a:prstDash val="solid"/>
                </a:ln>
              </a:rPr>
              <a:t>besseren Vorstellung</a:t>
            </a:r>
          </a:p>
          <a:p>
            <a:pPr marL="514350" indent="-51435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6901497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27560" y="414676"/>
            <a:ext cx="8292527" cy="1446550"/>
          </a:xfrm>
          <a:prstGeom prst="rect">
            <a:avLst/>
          </a:prstGeom>
        </p:spPr>
        <p:txBody>
          <a:bodyPr wrap="none">
            <a:spAutoFit/>
          </a:bodyPr>
          <a:lstStyle/>
          <a:p>
            <a:pPr algn="ctr"/>
            <a:r>
              <a:rPr lang="de-DE" sz="4400" b="1" dirty="0" smtClean="0">
                <a:ln w="9525">
                  <a:solidFill>
                    <a:schemeClr val="bg1"/>
                  </a:solidFill>
                  <a:prstDash val="solid"/>
                </a:ln>
              </a:rPr>
              <a:t>SCHREIBANLASS 49: </a:t>
            </a:r>
          </a:p>
          <a:p>
            <a:pPr algn="ctr"/>
            <a:r>
              <a:rPr lang="de-DE" sz="4400" b="1" dirty="0" smtClean="0">
                <a:ln w="9525">
                  <a:solidFill>
                    <a:schemeClr val="bg1"/>
                  </a:solidFill>
                  <a:prstDash val="solid"/>
                </a:ln>
              </a:rPr>
              <a:t>Nie wieder eine Nachtwanderung  </a:t>
            </a:r>
            <a:endParaRPr lang="de-DE" sz="4400" b="1" cap="none" spc="0" dirty="0">
              <a:ln w="9525">
                <a:solidFill>
                  <a:schemeClr val="bg1"/>
                </a:solidFill>
                <a:prstDash val="solid"/>
              </a:ln>
            </a:endParaRPr>
          </a:p>
        </p:txBody>
      </p:sp>
      <p:sp>
        <p:nvSpPr>
          <p:cNvPr id="8" name="Textfeld 7"/>
          <p:cNvSpPr txBox="1"/>
          <p:nvPr/>
        </p:nvSpPr>
        <p:spPr>
          <a:xfrm>
            <a:off x="622357" y="1981055"/>
            <a:ext cx="5553156" cy="4247317"/>
          </a:xfrm>
          <a:prstGeom prst="rect">
            <a:avLst/>
          </a:prstGeom>
          <a:noFill/>
        </p:spPr>
        <p:txBody>
          <a:bodyPr wrap="square" rtlCol="0">
            <a:spAutoFit/>
          </a:bodyPr>
          <a:lstStyle/>
          <a:p>
            <a:pPr algn="just"/>
            <a:r>
              <a:rPr lang="de-DE" dirty="0" smtClean="0">
                <a:latin typeface="Comic Sans MS" panose="030F0702030302020204" pitchFamily="66" charset="0"/>
              </a:rPr>
              <a:t>Unsere Schneeklasse war wirklich ein tolles Erlebnis. Wir, das sind ___________, waren mit dem Bus nach Südtirol gefahren und wohnten für 9 Tage in einem modernen Hotel in der Nähe von Sand in Taufers. Die ganze Woche war ausgefüllt mit den verschiedensten Aktivitäten, aber an einem Abend wollten wir etwas ganz Besonderes unternehmen. Eine Nachtwanderung stand auf dem Programm. Bei Anbruch der Dämmerung trafen wir uns hinter dem alten Schuppen. Bewaffnet waren wir mit Fackeln. „Wir bleiben immer zusammen“, flüsterte mir meine Freundin Susi etwas ängstlich zu.</a:t>
            </a:r>
          </a:p>
          <a:p>
            <a:pPr algn="just"/>
            <a:endParaRPr lang="de-DE" dirty="0" smtClean="0">
              <a:latin typeface="Comic Sans MS" panose="030F0702030302020204" pitchFamily="66" charset="0"/>
            </a:endParaRPr>
          </a:p>
          <a:p>
            <a:pPr algn="just"/>
            <a:r>
              <a:rPr lang="de-DE" dirty="0" smtClean="0">
                <a:latin typeface="Comic Sans MS" panose="030F0702030302020204" pitchFamily="66" charset="0"/>
              </a:rPr>
              <a:t>Aber dann ging es schon los…</a:t>
            </a:r>
            <a:endParaRPr lang="de-DE" dirty="0">
              <a:latin typeface="Comic Sans MS" panose="030F0702030302020204" pitchFamily="66" charset="0"/>
            </a:endParaRPr>
          </a:p>
        </p:txBody>
      </p:sp>
      <p:sp>
        <p:nvSpPr>
          <p:cNvPr id="10" name="Rechteck 9"/>
          <p:cNvSpPr/>
          <p:nvPr/>
        </p:nvSpPr>
        <p:spPr>
          <a:xfrm>
            <a:off x="622356" y="3684291"/>
            <a:ext cx="646331" cy="954107"/>
          </a:xfrm>
          <a:prstGeom prst="rect">
            <a:avLst/>
          </a:prstGeom>
          <a:noFill/>
        </p:spPr>
        <p:txBody>
          <a:bodyPr wrap="none" lIns="91440" tIns="45720" rIns="91440" bIns="45720">
            <a:spAutoFit/>
          </a:bodyPr>
          <a:lstStyle/>
          <a:p>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810951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837721" y="200873"/>
            <a:ext cx="7615611" cy="769441"/>
          </a:xfrm>
          <a:prstGeom prst="rect">
            <a:avLst/>
          </a:prstGeom>
        </p:spPr>
        <p:txBody>
          <a:bodyPr wrap="none">
            <a:spAutoFit/>
          </a:bodyPr>
          <a:lstStyle/>
          <a:p>
            <a:pPr algn="ctr"/>
            <a:r>
              <a:rPr lang="de-DE" sz="4400" b="1" dirty="0" smtClean="0">
                <a:ln w="9525">
                  <a:solidFill>
                    <a:schemeClr val="bg1"/>
                  </a:solidFill>
                  <a:prstDash val="solid"/>
                </a:ln>
              </a:rPr>
              <a:t>SCHREIBANLASS 5: Schulausflug</a:t>
            </a:r>
            <a:endParaRPr lang="de-DE" sz="4400" b="1" cap="none" spc="0" dirty="0">
              <a:ln w="9525">
                <a:solidFill>
                  <a:schemeClr val="bg1"/>
                </a:solidFill>
                <a:prstDash val="solid"/>
              </a:ln>
            </a:endParaRPr>
          </a:p>
        </p:txBody>
      </p:sp>
      <p:sp>
        <p:nvSpPr>
          <p:cNvPr id="8" name="Textfeld 7"/>
          <p:cNvSpPr txBox="1"/>
          <p:nvPr/>
        </p:nvSpPr>
        <p:spPr>
          <a:xfrm>
            <a:off x="622355" y="899424"/>
            <a:ext cx="7787548" cy="954107"/>
          </a:xfrm>
          <a:prstGeom prst="rect">
            <a:avLst/>
          </a:prstGeom>
          <a:noFill/>
        </p:spPr>
        <p:txBody>
          <a:bodyPr wrap="square" rtlCol="0">
            <a:spAutoFit/>
          </a:bodyPr>
          <a:lstStyle/>
          <a:p>
            <a:r>
              <a:rPr lang="de-DE" sz="2800" dirty="0" smtClean="0">
                <a:latin typeface="Comic Sans MS" panose="030F0702030302020204" pitchFamily="66" charset="0"/>
              </a:rPr>
              <a:t>Verfasse einen Erlebnisbericht, wenn der Ausflug bereits stattgefunden hat.</a:t>
            </a:r>
            <a:endParaRPr lang="de-DE" sz="2800" dirty="0">
              <a:latin typeface="Comic Sans MS" panose="030F0702030302020204" pitchFamily="66" charset="0"/>
            </a:endParaRPr>
          </a:p>
        </p:txBody>
      </p:sp>
      <p:sp>
        <p:nvSpPr>
          <p:cNvPr id="9" name="Rechteck 8"/>
          <p:cNvSpPr/>
          <p:nvPr/>
        </p:nvSpPr>
        <p:spPr>
          <a:xfrm>
            <a:off x="756110" y="181039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5" y="2340195"/>
            <a:ext cx="5289846"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Einleitung – Hauptteil – Schluss</a:t>
            </a:r>
          </a:p>
          <a:p>
            <a:pPr marL="457200" indent="-457200">
              <a:buFont typeface="Wingdings" panose="05000000000000000000" pitchFamily="2" charset="2"/>
              <a:buChar char="ü"/>
            </a:pPr>
            <a:r>
              <a:rPr lang="de-DE" sz="2800" dirty="0" smtClean="0">
                <a:ln w="10160">
                  <a:solidFill>
                    <a:schemeClr val="tx1"/>
                  </a:solidFill>
                  <a:prstDash val="solid"/>
                </a:ln>
              </a:rPr>
              <a:t>Einleitung: Wann? Wer? Wo?</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 name="Textfeld 1"/>
          <p:cNvSpPr txBox="1"/>
          <p:nvPr/>
        </p:nvSpPr>
        <p:spPr>
          <a:xfrm>
            <a:off x="622355" y="4056031"/>
            <a:ext cx="7599496" cy="954107"/>
          </a:xfrm>
          <a:prstGeom prst="rect">
            <a:avLst/>
          </a:prstGeom>
          <a:noFill/>
        </p:spPr>
        <p:txBody>
          <a:bodyPr wrap="square" rtlCol="0">
            <a:spAutoFit/>
          </a:bodyPr>
          <a:lstStyle/>
          <a:p>
            <a:r>
              <a:rPr lang="de-DE" sz="2800" dirty="0" smtClean="0">
                <a:latin typeface="Comic Sans MS" panose="030F0702030302020204" pitchFamily="66" charset="0"/>
              </a:rPr>
              <a:t>Formuliere einen Motivationsgedanken, wenn der Ausflug noch nicht stattgefunden hat.</a:t>
            </a:r>
            <a:endParaRPr lang="de-DE" sz="2800" dirty="0">
              <a:latin typeface="Comic Sans MS" panose="030F0702030302020204" pitchFamily="66" charset="0"/>
            </a:endParaRPr>
          </a:p>
        </p:txBody>
      </p:sp>
      <p:sp>
        <p:nvSpPr>
          <p:cNvPr id="3" name="Rechteck 2"/>
          <p:cNvSpPr/>
          <p:nvPr/>
        </p:nvSpPr>
        <p:spPr>
          <a:xfrm>
            <a:off x="715971" y="5017851"/>
            <a:ext cx="5204373" cy="1384995"/>
          </a:xfrm>
          <a:prstGeom prst="rect">
            <a:avLst/>
          </a:prstGeom>
          <a:noFill/>
        </p:spPr>
        <p:txBody>
          <a:bodyPr wrap="none" lIns="91440" tIns="45720" rIns="91440" bIns="45720">
            <a:spAutoFit/>
          </a:bodyPr>
          <a:lstStyle/>
          <a:p>
            <a:r>
              <a:rPr lang="de-DE" sz="2800" b="1" u="sng" cap="none" spc="0" dirty="0" smtClean="0">
                <a:ln w="10160">
                  <a:solidFill>
                    <a:schemeClr val="tx1"/>
                  </a:solidFill>
                  <a:prstDash val="solid"/>
                </a:ln>
              </a:rPr>
              <a:t>Tipps:</a:t>
            </a:r>
            <a:r>
              <a:rPr lang="de-DE" sz="2800" b="1" cap="none" spc="0" dirty="0" smtClean="0">
                <a:ln w="10160">
                  <a:solidFill>
                    <a:schemeClr val="tx1"/>
                  </a:solidFill>
                  <a:prstDash val="solid"/>
                </a:ln>
              </a:rPr>
              <a:t>  </a:t>
            </a:r>
          </a:p>
          <a:p>
            <a:pPr marL="457200" indent="-457200">
              <a:buFont typeface="Wingdings" panose="05000000000000000000" pitchFamily="2" charset="2"/>
              <a:buChar char="ü"/>
            </a:pPr>
            <a:r>
              <a:rPr lang="de-DE" sz="2800" cap="none" spc="0" dirty="0" smtClean="0">
                <a:ln w="10160">
                  <a:solidFill>
                    <a:schemeClr val="tx1"/>
                  </a:solidFill>
                  <a:prstDash val="solid"/>
                </a:ln>
              </a:rPr>
              <a:t>Einleitung – Hauptteil - Schluss </a:t>
            </a:r>
          </a:p>
          <a:p>
            <a:pPr marL="457200" indent="-457200">
              <a:buFont typeface="Wingdings" panose="05000000000000000000" pitchFamily="2" charset="2"/>
              <a:buChar char="ü"/>
            </a:pPr>
            <a:r>
              <a:rPr lang="de-DE" sz="2800" dirty="0" smtClean="0">
                <a:ln w="10160">
                  <a:solidFill>
                    <a:schemeClr val="tx1"/>
                  </a:solidFill>
                  <a:prstDash val="solid"/>
                </a:ln>
              </a:rPr>
              <a:t>Futur</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27257807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24030" y="414676"/>
            <a:ext cx="8299580" cy="769441"/>
          </a:xfrm>
          <a:prstGeom prst="rect">
            <a:avLst/>
          </a:prstGeom>
        </p:spPr>
        <p:txBody>
          <a:bodyPr wrap="none">
            <a:spAutoFit/>
          </a:bodyPr>
          <a:lstStyle/>
          <a:p>
            <a:pPr algn="ctr"/>
            <a:r>
              <a:rPr lang="de-DE" sz="4400" b="1" dirty="0" smtClean="0">
                <a:ln w="9525">
                  <a:solidFill>
                    <a:schemeClr val="bg1"/>
                  </a:solidFill>
                  <a:prstDash val="solid"/>
                </a:ln>
              </a:rPr>
              <a:t>SCHREIBANLASS 50: </a:t>
            </a:r>
            <a:r>
              <a:rPr lang="de-DE" sz="4400" b="1" dirty="0" err="1" smtClean="0">
                <a:ln w="9525">
                  <a:solidFill>
                    <a:schemeClr val="bg1"/>
                  </a:solidFill>
                  <a:prstDash val="solid"/>
                </a:ln>
              </a:rPr>
              <a:t>Akkrostichon</a:t>
            </a:r>
            <a:r>
              <a:rPr lang="de-DE" sz="4400" b="1" dirty="0" smtClean="0">
                <a:ln w="9525">
                  <a:solidFill>
                    <a:schemeClr val="bg1"/>
                  </a:solidFill>
                  <a:prstDash val="solid"/>
                </a:ln>
              </a:rPr>
              <a:t>  </a:t>
            </a:r>
            <a:endParaRPr lang="de-DE" sz="4400" b="1" cap="none" spc="0" dirty="0">
              <a:ln w="9525">
                <a:solidFill>
                  <a:schemeClr val="bg1"/>
                </a:solidFill>
                <a:prstDash val="solid"/>
              </a:ln>
            </a:endParaRPr>
          </a:p>
        </p:txBody>
      </p:sp>
      <p:sp>
        <p:nvSpPr>
          <p:cNvPr id="8" name="Textfeld 7"/>
          <p:cNvSpPr txBox="1"/>
          <p:nvPr/>
        </p:nvSpPr>
        <p:spPr>
          <a:xfrm>
            <a:off x="622356" y="1351753"/>
            <a:ext cx="7787548" cy="1815882"/>
          </a:xfrm>
          <a:prstGeom prst="rect">
            <a:avLst/>
          </a:prstGeom>
          <a:noFill/>
        </p:spPr>
        <p:txBody>
          <a:bodyPr wrap="square" rtlCol="0">
            <a:spAutoFit/>
          </a:bodyPr>
          <a:lstStyle/>
          <a:p>
            <a:r>
              <a:rPr lang="de-DE" sz="2800" dirty="0" smtClean="0">
                <a:latin typeface="Comic Sans MS" panose="030F0702030302020204" pitchFamily="66" charset="0"/>
              </a:rPr>
              <a:t>Wähle ein Nomen aus und notiere dieses senkrecht mit Großbuchstaben. Diese Buchstaben sollen die Satzanfänge für deine Geschichte sein.</a:t>
            </a:r>
            <a:endParaRPr lang="de-DE" sz="2800" dirty="0">
              <a:latin typeface="Comic Sans MS" panose="030F0702030302020204" pitchFamily="66" charset="0"/>
            </a:endParaRPr>
          </a:p>
        </p:txBody>
      </p:sp>
      <p:sp>
        <p:nvSpPr>
          <p:cNvPr id="9" name="Rechteck 8"/>
          <p:cNvSpPr/>
          <p:nvPr/>
        </p:nvSpPr>
        <p:spPr>
          <a:xfrm>
            <a:off x="702506" y="3073661"/>
            <a:ext cx="1447832" cy="523220"/>
          </a:xfrm>
          <a:prstGeom prst="rect">
            <a:avLst/>
          </a:prstGeom>
          <a:noFill/>
        </p:spPr>
        <p:txBody>
          <a:bodyPr wrap="none" lIns="91440" tIns="45720" rIns="91440" bIns="45720">
            <a:spAutoFit/>
          </a:bodyPr>
          <a:lstStyle/>
          <a:p>
            <a:pPr algn="ctr"/>
            <a:r>
              <a:rPr lang="de-DE" sz="2800" b="1" u="sng" dirty="0" smtClean="0">
                <a:ln w="10160">
                  <a:solidFill>
                    <a:schemeClr val="tx1"/>
                  </a:solidFill>
                  <a:prstDash val="solid"/>
                </a:ln>
              </a:rPr>
              <a:t>Beispiel</a:t>
            </a:r>
            <a:r>
              <a:rPr lang="de-DE" sz="2800" b="1" u="sng" cap="none" spc="0" dirty="0" smtClean="0">
                <a:ln w="10160">
                  <a:solidFill>
                    <a:schemeClr val="tx1"/>
                  </a:solidFill>
                  <a:prstDash val="solid"/>
                </a:ln>
              </a:rPr>
              <a:t>:</a:t>
            </a:r>
          </a:p>
        </p:txBody>
      </p:sp>
      <p:sp>
        <p:nvSpPr>
          <p:cNvPr id="10" name="Rechteck 9"/>
          <p:cNvSpPr/>
          <p:nvPr/>
        </p:nvSpPr>
        <p:spPr>
          <a:xfrm>
            <a:off x="622356" y="3684291"/>
            <a:ext cx="6361998" cy="2677656"/>
          </a:xfrm>
          <a:prstGeom prst="rect">
            <a:avLst/>
          </a:prstGeom>
          <a:noFill/>
        </p:spPr>
        <p:txBody>
          <a:bodyPr wrap="none" lIns="91440" tIns="45720" rIns="91440" bIns="45720">
            <a:spAutoFit/>
          </a:bodyPr>
          <a:lstStyle/>
          <a:p>
            <a:r>
              <a:rPr lang="de-DE" sz="2800" b="1" dirty="0" smtClean="0">
                <a:ln w="10160">
                  <a:solidFill>
                    <a:schemeClr val="tx1"/>
                  </a:solidFill>
                  <a:prstDash val="solid"/>
                </a:ln>
                <a:effectLst>
                  <a:outerShdw blurRad="38100" dist="22860" dir="5400000" algn="tl" rotWithShape="0">
                    <a:srgbClr val="000000">
                      <a:alpha val="30000"/>
                    </a:srgbClr>
                  </a:outerShdw>
                </a:effectLst>
              </a:rPr>
              <a:t>A</a:t>
            </a:r>
            <a:r>
              <a:rPr lang="de-DE" sz="1400" dirty="0" smtClean="0">
                <a:ln w="10160">
                  <a:solidFill>
                    <a:schemeClr val="tx1"/>
                  </a:solidFill>
                  <a:prstDash val="solid"/>
                </a:ln>
              </a:rPr>
              <a:t>m Mittwoch besuchten Berta und ich die Nachmittagsvorstellung im Kino.</a:t>
            </a:r>
            <a:endParaRPr lang="de-DE" sz="2800" b="1" dirty="0" smtClean="0">
              <a:ln w="10160">
                <a:solidFill>
                  <a:schemeClr val="tx1"/>
                </a:solidFill>
                <a:prstDash val="solid"/>
              </a:ln>
              <a:effectLst>
                <a:outerShdw blurRad="38100" dist="22860" dir="5400000" algn="tl" rotWithShape="0">
                  <a:srgbClr val="000000">
                    <a:alpha val="30000"/>
                  </a:srgbClr>
                </a:outerShdw>
              </a:effectLst>
            </a:endParaRPr>
          </a:p>
          <a:p>
            <a:r>
              <a:rPr lang="de-DE" sz="2800" b="1" dirty="0" smtClean="0">
                <a:ln w="10160">
                  <a:solidFill>
                    <a:schemeClr val="tx1"/>
                  </a:solidFill>
                  <a:prstDash val="solid"/>
                </a:ln>
                <a:effectLst>
                  <a:outerShdw blurRad="38100" dist="22860" dir="5400000" algn="tl" rotWithShape="0">
                    <a:srgbClr val="000000">
                      <a:alpha val="30000"/>
                    </a:srgbClr>
                  </a:outerShdw>
                </a:effectLst>
              </a:rPr>
              <a:t>L</a:t>
            </a:r>
            <a:r>
              <a:rPr lang="de-DE" sz="1400" dirty="0" smtClean="0">
                <a:ln w="10160">
                  <a:solidFill>
                    <a:schemeClr val="tx1"/>
                  </a:solidFill>
                  <a:prstDash val="solid"/>
                </a:ln>
              </a:rPr>
              <a:t>eider verpassten wir den Bus.</a:t>
            </a:r>
            <a:endParaRPr lang="de-DE" sz="2800" b="1" dirty="0" smtClean="0">
              <a:ln w="10160">
                <a:solidFill>
                  <a:schemeClr val="tx1"/>
                </a:solidFill>
                <a:prstDash val="solid"/>
              </a:ln>
              <a:effectLst>
                <a:outerShdw blurRad="38100" dist="22860" dir="5400000" algn="tl" rotWithShape="0">
                  <a:srgbClr val="000000">
                    <a:alpha val="30000"/>
                  </a:srgbClr>
                </a:outerShdw>
              </a:effectLst>
            </a:endParaRPr>
          </a:p>
          <a:p>
            <a:r>
              <a:rPr lang="de-DE" sz="2800" b="1" dirty="0" smtClean="0">
                <a:ln w="10160">
                  <a:solidFill>
                    <a:schemeClr val="tx1"/>
                  </a:solidFill>
                  <a:prstDash val="solid"/>
                </a:ln>
                <a:effectLst>
                  <a:outerShdw blurRad="38100" dist="22860" dir="5400000" algn="tl" rotWithShape="0">
                    <a:srgbClr val="000000">
                      <a:alpha val="30000"/>
                    </a:srgbClr>
                  </a:outerShdw>
                </a:effectLst>
              </a:rPr>
              <a:t>B</a:t>
            </a:r>
            <a:r>
              <a:rPr lang="de-DE" sz="1400" dirty="0" smtClean="0">
                <a:ln w="10160">
                  <a:solidFill>
                    <a:schemeClr val="tx1"/>
                  </a:solidFill>
                  <a:prstDash val="solid"/>
                </a:ln>
              </a:rPr>
              <a:t>erta hatte sich wieder einmal verspätet.</a:t>
            </a:r>
            <a:endParaRPr lang="de-DE" sz="2800" b="1" dirty="0" smtClean="0">
              <a:ln w="10160">
                <a:solidFill>
                  <a:schemeClr val="tx1"/>
                </a:solidFill>
                <a:prstDash val="solid"/>
              </a:ln>
              <a:effectLst>
                <a:outerShdw blurRad="38100" dist="22860" dir="5400000" algn="tl" rotWithShape="0">
                  <a:srgbClr val="000000">
                    <a:alpha val="30000"/>
                  </a:srgbClr>
                </a:outerShdw>
              </a:effectLst>
            </a:endParaRPr>
          </a:p>
          <a:p>
            <a:r>
              <a:rPr lang="de-DE" sz="2800" b="1" dirty="0" smtClean="0">
                <a:ln w="10160">
                  <a:solidFill>
                    <a:schemeClr val="tx1"/>
                  </a:solidFill>
                  <a:prstDash val="solid"/>
                </a:ln>
                <a:effectLst>
                  <a:outerShdw blurRad="38100" dist="22860" dir="5400000" algn="tl" rotWithShape="0">
                    <a:srgbClr val="000000">
                      <a:alpha val="30000"/>
                    </a:srgbClr>
                  </a:outerShdw>
                </a:effectLst>
              </a:rPr>
              <a:t>U</a:t>
            </a:r>
            <a:r>
              <a:rPr lang="de-DE" sz="1400" dirty="0" smtClean="0">
                <a:ln w="10160">
                  <a:solidFill>
                    <a:schemeClr val="tx1"/>
                  </a:solidFill>
                  <a:prstDash val="solid"/>
                </a:ln>
              </a:rPr>
              <a:t>m 17.00 Uhr kam wir schließlich am Kino an.</a:t>
            </a:r>
            <a:endParaRPr lang="de-DE" sz="2800" b="1" dirty="0" smtClean="0">
              <a:ln w="10160">
                <a:solidFill>
                  <a:schemeClr val="tx1"/>
                </a:solidFill>
                <a:prstDash val="solid"/>
              </a:ln>
              <a:effectLst>
                <a:outerShdw blurRad="38100" dist="22860" dir="5400000" algn="tl" rotWithShape="0">
                  <a:srgbClr val="000000">
                    <a:alpha val="30000"/>
                  </a:srgbClr>
                </a:outerShdw>
              </a:effectLst>
            </a:endParaRPr>
          </a:p>
          <a:p>
            <a:r>
              <a:rPr lang="de-DE" sz="2800" b="1" dirty="0" smtClean="0">
                <a:ln w="10160">
                  <a:solidFill>
                    <a:schemeClr val="tx1"/>
                  </a:solidFill>
                  <a:prstDash val="solid"/>
                </a:ln>
                <a:effectLst>
                  <a:outerShdw blurRad="38100" dist="22860" dir="5400000" algn="tl" rotWithShape="0">
                    <a:srgbClr val="000000">
                      <a:alpha val="30000"/>
                    </a:srgbClr>
                  </a:outerShdw>
                </a:effectLst>
              </a:rPr>
              <a:t>M</a:t>
            </a:r>
            <a:r>
              <a:rPr lang="de-DE" sz="1400" dirty="0" smtClean="0">
                <a:ln w="10160">
                  <a:solidFill>
                    <a:schemeClr val="tx1"/>
                  </a:solidFill>
                  <a:prstDash val="solid"/>
                </a:ln>
              </a:rPr>
              <a:t>it Verärgerung bemerkten wir, dass die gewünschte Vorstellung ausverkauft </a:t>
            </a:r>
            <a:r>
              <a:rPr lang="de-DE" sz="1400" dirty="0" smtClean="0">
                <a:ln w="10160">
                  <a:solidFill>
                    <a:schemeClr val="tx1"/>
                  </a:solidFill>
                  <a:prstDash val="solid"/>
                </a:ln>
              </a:rPr>
              <a:t>war.</a:t>
            </a:r>
            <a:endParaRPr lang="de-DE" sz="2800" b="1" dirty="0" smtClean="0">
              <a:ln w="10160">
                <a:solidFill>
                  <a:schemeClr val="tx1"/>
                </a:solidFill>
                <a:prstDash val="solid"/>
              </a:ln>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5335033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81085" y="319060"/>
            <a:ext cx="7601120" cy="1446550"/>
          </a:xfrm>
          <a:prstGeom prst="rect">
            <a:avLst/>
          </a:prstGeom>
        </p:spPr>
        <p:txBody>
          <a:bodyPr wrap="none">
            <a:spAutoFit/>
          </a:bodyPr>
          <a:lstStyle/>
          <a:p>
            <a:pPr algn="ctr"/>
            <a:r>
              <a:rPr lang="de-DE" sz="4400" b="1" dirty="0" smtClean="0">
                <a:ln w="9525">
                  <a:solidFill>
                    <a:schemeClr val="bg1"/>
                  </a:solidFill>
                  <a:prstDash val="solid"/>
                </a:ln>
              </a:rPr>
              <a:t>SCHREIBANLASS 51: </a:t>
            </a:r>
          </a:p>
          <a:p>
            <a:r>
              <a:rPr lang="de-DE" sz="4400" b="1" dirty="0" smtClean="0">
                <a:ln w="9525">
                  <a:solidFill>
                    <a:schemeClr val="bg1"/>
                  </a:solidFill>
                  <a:prstDash val="solid"/>
                </a:ln>
              </a:rPr>
              <a:t>Sprichwörter und Redensarten  </a:t>
            </a:r>
            <a:endParaRPr lang="de-DE" sz="4400" b="1" cap="none" spc="0" dirty="0">
              <a:ln w="9525">
                <a:solidFill>
                  <a:schemeClr val="bg1"/>
                </a:solidFill>
                <a:prstDash val="solid"/>
              </a:ln>
            </a:endParaRPr>
          </a:p>
        </p:txBody>
      </p:sp>
      <p:sp>
        <p:nvSpPr>
          <p:cNvPr id="8" name="Textfeld 7"/>
          <p:cNvSpPr txBox="1"/>
          <p:nvPr/>
        </p:nvSpPr>
        <p:spPr>
          <a:xfrm>
            <a:off x="643759" y="1959339"/>
            <a:ext cx="7787548" cy="3939540"/>
          </a:xfrm>
          <a:prstGeom prst="rect">
            <a:avLst/>
          </a:prstGeom>
          <a:noFill/>
        </p:spPr>
        <p:txBody>
          <a:bodyPr wrap="square" rtlCol="0">
            <a:spAutoFit/>
          </a:bodyPr>
          <a:lstStyle/>
          <a:p>
            <a:r>
              <a:rPr lang="de-DE" sz="3200" dirty="0" smtClean="0">
                <a:latin typeface="Comic Sans MS" panose="030F0702030302020204" pitchFamily="66" charset="0"/>
              </a:rPr>
              <a:t>Rund um (das Wort) „Wasser“ solltest du möglichst viele Redensarten notieren.</a:t>
            </a:r>
          </a:p>
          <a:p>
            <a:endParaRPr lang="de-DE" sz="3200" dirty="0">
              <a:latin typeface="Comic Sans MS" panose="030F0702030302020204" pitchFamily="66" charset="0"/>
            </a:endParaRPr>
          </a:p>
          <a:p>
            <a:endParaRPr lang="de-DE" sz="3200" dirty="0" smtClean="0">
              <a:latin typeface="Comic Sans MS" panose="030F0702030302020204" pitchFamily="66" charset="0"/>
            </a:endParaRPr>
          </a:p>
          <a:p>
            <a:r>
              <a:rPr lang="de-DE" sz="1000" dirty="0" smtClean="0">
                <a:latin typeface="Comic Sans MS" panose="030F0702030302020204" pitchFamily="66" charset="0"/>
              </a:rPr>
              <a:t>Großen Appetit bekommt man.		Das fand nicht statt</a:t>
            </a:r>
          </a:p>
          <a:p>
            <a:r>
              <a:rPr lang="de-DE" sz="1000" dirty="0" smtClean="0">
                <a:latin typeface="Comic Sans MS" panose="030F0702030302020204" pitchFamily="66" charset="0"/>
              </a:rPr>
              <a:t>Ausdauer führt zum Erfolg.		Das bringt nichts, das ist viel zu wenig.</a:t>
            </a:r>
          </a:p>
          <a:p>
            <a:r>
              <a:rPr lang="de-DE" sz="1000" dirty="0" smtClean="0">
                <a:latin typeface="Comic Sans MS" panose="030F0702030302020204" pitchFamily="66" charset="0"/>
              </a:rPr>
              <a:t>Er ist schlau und clever.		Bei jeder Kleinigkeit weint er.</a:t>
            </a:r>
          </a:p>
          <a:p>
            <a:r>
              <a:rPr lang="de-DE" sz="1000" dirty="0" smtClean="0">
                <a:latin typeface="Comic Sans MS" panose="030F0702030302020204" pitchFamily="66" charset="0"/>
              </a:rPr>
              <a:t>Viel Zeit wird noch vergehen.		Er ist nicht so gut wie jemand anders.</a:t>
            </a:r>
          </a:p>
          <a:p>
            <a:r>
              <a:rPr lang="de-DE" sz="1000" dirty="0" smtClean="0">
                <a:latin typeface="Comic Sans MS" panose="030F0702030302020204" pitchFamily="66" charset="0"/>
              </a:rPr>
              <a:t>Ich hatte Angst.		Etwas Unsinniges hat er getan.</a:t>
            </a:r>
          </a:p>
          <a:p>
            <a:r>
              <a:rPr lang="de-DE" sz="1000" dirty="0" smtClean="0">
                <a:latin typeface="Comic Sans MS" panose="030F0702030302020204" pitchFamily="66" charset="0"/>
              </a:rPr>
              <a:t>Es hat nicht funktioniert.		Nur das Nötigste zum Leben hat er.</a:t>
            </a:r>
          </a:p>
          <a:p>
            <a:r>
              <a:rPr lang="de-DE" sz="1000" dirty="0" smtClean="0">
                <a:latin typeface="Comic Sans MS" panose="030F0702030302020204" pitchFamily="66" charset="0"/>
              </a:rPr>
              <a:t>Besser können sie es auch nicht.	Sie passen nicht zusammen, sie sind verschieden.</a:t>
            </a:r>
          </a:p>
          <a:p>
            <a:r>
              <a:rPr lang="de-DE" sz="1000" dirty="0" smtClean="0">
                <a:latin typeface="Comic Sans MS" panose="030F0702030302020204" pitchFamily="66" charset="0"/>
              </a:rPr>
              <a:t>Er ist anders, als er nach außen hin wirkt.	An eine neue, unbekannte Aufgabe traut er sich heran.</a:t>
            </a:r>
          </a:p>
          <a:p>
            <a:r>
              <a:rPr lang="de-DE" sz="1000" dirty="0" smtClean="0">
                <a:latin typeface="Comic Sans MS" panose="030F0702030302020204" pitchFamily="66" charset="0"/>
              </a:rPr>
              <a:t>Man muss es hinnehmen, so wie es ist.		</a:t>
            </a:r>
            <a:endParaRPr lang="de-DE" sz="1000" dirty="0">
              <a:latin typeface="Comic Sans MS" panose="030F0702030302020204" pitchFamily="66" charset="0"/>
            </a:endParaRPr>
          </a:p>
        </p:txBody>
      </p:sp>
      <p:sp>
        <p:nvSpPr>
          <p:cNvPr id="2" name="Rechteck 1"/>
          <p:cNvSpPr/>
          <p:nvPr/>
        </p:nvSpPr>
        <p:spPr>
          <a:xfrm>
            <a:off x="643759" y="3442992"/>
            <a:ext cx="1422519" cy="584775"/>
          </a:xfrm>
          <a:prstGeom prst="rect">
            <a:avLst/>
          </a:prstGeom>
          <a:noFill/>
        </p:spPr>
        <p:txBody>
          <a:bodyPr wrap="square" lIns="91440" tIns="45720" rIns="91440" bIns="45720">
            <a:spAutoFit/>
          </a:bodyPr>
          <a:lstStyle/>
          <a:p>
            <a:pPr algn="ctr"/>
            <a:r>
              <a:rPr lang="de-DE" sz="3200" b="1" u="sng" cap="none" spc="0" dirty="0" smtClean="0">
                <a:ln w="10160">
                  <a:solidFill>
                    <a:schemeClr val="tx1"/>
                  </a:solidFill>
                  <a:prstDash val="solid"/>
                </a:ln>
              </a:rPr>
              <a:t>Tipps:</a:t>
            </a:r>
            <a:endParaRPr lang="de-DE" sz="3200" b="1" u="sng" cap="none" spc="0" dirty="0">
              <a:ln w="10160">
                <a:solidFill>
                  <a:schemeClr val="tx1"/>
                </a:solidFill>
                <a:prstDash val="solid"/>
              </a:ln>
            </a:endParaRPr>
          </a:p>
        </p:txBody>
      </p:sp>
    </p:spTree>
    <p:extLst>
      <p:ext uri="{BB962C8B-B14F-4D97-AF65-F5344CB8AC3E}">
        <p14:creationId xmlns:p14="http://schemas.microsoft.com/office/powerpoint/2010/main" val="23341199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45255" y="76121"/>
            <a:ext cx="7472880" cy="1446550"/>
          </a:xfrm>
          <a:prstGeom prst="rect">
            <a:avLst/>
          </a:prstGeom>
        </p:spPr>
        <p:txBody>
          <a:bodyPr wrap="none">
            <a:spAutoFit/>
          </a:bodyPr>
          <a:lstStyle/>
          <a:p>
            <a:pPr algn="ctr"/>
            <a:r>
              <a:rPr lang="de-DE" sz="4400" b="1" dirty="0" smtClean="0">
                <a:ln w="9525">
                  <a:solidFill>
                    <a:schemeClr val="bg1"/>
                  </a:solidFill>
                  <a:prstDash val="solid"/>
                </a:ln>
              </a:rPr>
              <a:t>SCHREIBANLASS 52: </a:t>
            </a:r>
          </a:p>
          <a:p>
            <a:r>
              <a:rPr lang="de-DE" sz="4400" b="1" dirty="0" smtClean="0">
                <a:ln w="9525">
                  <a:solidFill>
                    <a:schemeClr val="bg1"/>
                  </a:solidFill>
                  <a:prstDash val="solid"/>
                </a:ln>
              </a:rPr>
              <a:t>Sprichwörter und Redensarten </a:t>
            </a:r>
            <a:endParaRPr lang="de-DE" sz="4400" b="1" cap="none" spc="0" dirty="0">
              <a:ln w="9525">
                <a:solidFill>
                  <a:schemeClr val="bg1"/>
                </a:solidFill>
                <a:prstDash val="solid"/>
              </a:ln>
            </a:endParaRPr>
          </a:p>
        </p:txBody>
      </p:sp>
      <p:sp>
        <p:nvSpPr>
          <p:cNvPr id="8" name="Textfeld 7"/>
          <p:cNvSpPr txBox="1"/>
          <p:nvPr/>
        </p:nvSpPr>
        <p:spPr>
          <a:xfrm>
            <a:off x="622356" y="1685403"/>
            <a:ext cx="7787548" cy="1077218"/>
          </a:xfrm>
          <a:prstGeom prst="rect">
            <a:avLst/>
          </a:prstGeom>
          <a:noFill/>
        </p:spPr>
        <p:txBody>
          <a:bodyPr wrap="square" rtlCol="0">
            <a:spAutoFit/>
          </a:bodyPr>
          <a:lstStyle/>
          <a:p>
            <a:r>
              <a:rPr lang="de-DE" sz="3200" dirty="0" smtClean="0">
                <a:latin typeface="Comic Sans MS" panose="030F0702030302020204" pitchFamily="66" charset="0"/>
              </a:rPr>
              <a:t>Formuliere einen Blogbeitrag zu einer der folgenden Überschriften!</a:t>
            </a:r>
            <a:endParaRPr lang="de-DE" sz="3200" dirty="0">
              <a:latin typeface="Comic Sans MS" panose="030F0702030302020204" pitchFamily="66" charset="0"/>
            </a:endParaRPr>
          </a:p>
        </p:txBody>
      </p:sp>
      <p:sp>
        <p:nvSpPr>
          <p:cNvPr id="10" name="Rechteck 9"/>
          <p:cNvSpPr/>
          <p:nvPr/>
        </p:nvSpPr>
        <p:spPr>
          <a:xfrm>
            <a:off x="519325" y="3092332"/>
            <a:ext cx="8849400"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Der Klügere gibt nach.</a:t>
            </a:r>
          </a:p>
          <a:p>
            <a:pPr marL="457200" indent="-457200">
              <a:buFont typeface="Wingdings" panose="05000000000000000000" pitchFamily="2" charset="2"/>
              <a:buChar char="ü"/>
            </a:pPr>
            <a:r>
              <a:rPr lang="de-DE" sz="2800" dirty="0" smtClean="0">
                <a:ln w="10160">
                  <a:solidFill>
                    <a:schemeClr val="tx1"/>
                  </a:solidFill>
                  <a:prstDash val="solid"/>
                </a:ln>
              </a:rPr>
              <a:t>Der Apfel fällt nicht weit vom Stamm.</a:t>
            </a:r>
          </a:p>
          <a:p>
            <a:pPr marL="457200" indent="-457200">
              <a:buFont typeface="Wingdings" panose="05000000000000000000" pitchFamily="2" charset="2"/>
              <a:buChar char="ü"/>
            </a:pPr>
            <a:r>
              <a:rPr lang="de-DE" sz="2800" dirty="0" err="1" smtClean="0">
                <a:ln w="10160">
                  <a:solidFill>
                    <a:schemeClr val="tx1"/>
                  </a:solidFill>
                  <a:prstDash val="solid"/>
                </a:ln>
              </a:rPr>
              <a:t>Morgenstund</a:t>
            </a:r>
            <a:r>
              <a:rPr lang="de-DE" sz="2800" dirty="0" smtClean="0">
                <a:ln w="10160">
                  <a:solidFill>
                    <a:schemeClr val="tx1"/>
                  </a:solidFill>
                  <a:prstDash val="solid"/>
                </a:ln>
              </a:rPr>
              <a:t>‘ hat Gold im Mund.</a:t>
            </a:r>
          </a:p>
          <a:p>
            <a:pPr marL="457200" indent="-457200">
              <a:buFont typeface="Wingdings" panose="05000000000000000000" pitchFamily="2" charset="2"/>
              <a:buChar char="ü"/>
            </a:pPr>
            <a:r>
              <a:rPr lang="de-DE" sz="2800" dirty="0" smtClean="0">
                <a:ln w="10160">
                  <a:solidFill>
                    <a:schemeClr val="tx1"/>
                  </a:solidFill>
                  <a:prstDash val="solid"/>
                </a:ln>
              </a:rPr>
              <a:t>Wer im Glashaus sitzt, sollte nicht </a:t>
            </a:r>
            <a:r>
              <a:rPr lang="de-DE" sz="2800" dirty="0" smtClean="0">
                <a:ln w="10160">
                  <a:solidFill>
                    <a:schemeClr val="tx1"/>
                  </a:solidFill>
                  <a:prstDash val="solid"/>
                </a:ln>
              </a:rPr>
              <a:t>mit </a:t>
            </a:r>
            <a:r>
              <a:rPr lang="de-DE" sz="2800" dirty="0" smtClean="0">
                <a:ln w="10160">
                  <a:solidFill>
                    <a:schemeClr val="tx1"/>
                  </a:solidFill>
                  <a:prstDash val="solid"/>
                </a:ln>
              </a:rPr>
              <a:t>Steinen werfen.</a:t>
            </a:r>
          </a:p>
          <a:p>
            <a:pPr marL="457200" indent="-457200">
              <a:buFont typeface="Wingdings" panose="05000000000000000000" pitchFamily="2" charset="2"/>
              <a:buChar char="ü"/>
            </a:pPr>
            <a:r>
              <a:rPr lang="de-DE" sz="2800" dirty="0" smtClean="0">
                <a:ln w="10160">
                  <a:solidFill>
                    <a:schemeClr val="tx1"/>
                  </a:solidFill>
                  <a:prstDash val="solid"/>
                </a:ln>
              </a:rPr>
              <a:t>Einem geschenkten Gaul </a:t>
            </a:r>
            <a:r>
              <a:rPr lang="de-DE" sz="2800" dirty="0" smtClean="0">
                <a:ln w="10160">
                  <a:solidFill>
                    <a:schemeClr val="tx1"/>
                  </a:solidFill>
                  <a:prstDash val="solid"/>
                </a:ln>
              </a:rPr>
              <a:t>schaut man </a:t>
            </a:r>
            <a:r>
              <a:rPr lang="de-DE" sz="2800" dirty="0" smtClean="0">
                <a:ln w="10160">
                  <a:solidFill>
                    <a:schemeClr val="tx1"/>
                  </a:solidFill>
                  <a:prstDash val="solid"/>
                </a:ln>
              </a:rPr>
              <a:t>nicht ins Maul.</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432977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87987" y="414676"/>
            <a:ext cx="7160615" cy="769441"/>
          </a:xfrm>
          <a:prstGeom prst="rect">
            <a:avLst/>
          </a:prstGeom>
        </p:spPr>
        <p:txBody>
          <a:bodyPr wrap="none">
            <a:spAutoFit/>
          </a:bodyPr>
          <a:lstStyle/>
          <a:p>
            <a:pPr algn="ctr"/>
            <a:r>
              <a:rPr lang="de-DE" sz="4400" b="1" dirty="0" smtClean="0">
                <a:ln w="9525">
                  <a:solidFill>
                    <a:schemeClr val="bg1"/>
                  </a:solidFill>
                  <a:prstDash val="solid"/>
                </a:ln>
              </a:rPr>
              <a:t>SCHREIBANLASS 53: Träumen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Du hast einen Tagtraum: Nach einem Konzert begegnest du deinem Lieblingsstar. Was würde geschehen?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248471"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Schreibe im Konjunktiv:</a:t>
            </a:r>
          </a:p>
          <a:p>
            <a:endParaRPr lang="de-DE" sz="2800" dirty="0" smtClean="0">
              <a:ln w="10160">
                <a:solidFill>
                  <a:schemeClr val="tx1"/>
                </a:solidFill>
                <a:prstDash val="solid"/>
              </a:ln>
            </a:endParaRP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ginge</a:t>
            </a:r>
            <a:r>
              <a:rPr lang="de-DE" sz="2800" dirty="0" smtClean="0">
                <a:ln w="10160">
                  <a:solidFill>
                    <a:schemeClr val="tx1"/>
                  </a:solidFill>
                  <a:prstDash val="solid"/>
                </a:ln>
              </a:rPr>
              <a:t> hinter ihm her.</a:t>
            </a: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kreischte</a:t>
            </a:r>
            <a:r>
              <a:rPr lang="de-DE" sz="2800" dirty="0" smtClean="0">
                <a:ln w="10160">
                  <a:solidFill>
                    <a:schemeClr val="tx1"/>
                  </a:solidFill>
                  <a:prstDash val="solid"/>
                </a:ln>
              </a:rPr>
              <a:t> laut.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2139676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96203" y="462483"/>
            <a:ext cx="7160615" cy="769441"/>
          </a:xfrm>
          <a:prstGeom prst="rect">
            <a:avLst/>
          </a:prstGeom>
        </p:spPr>
        <p:txBody>
          <a:bodyPr wrap="none">
            <a:spAutoFit/>
          </a:bodyPr>
          <a:lstStyle/>
          <a:p>
            <a:pPr algn="ctr"/>
            <a:r>
              <a:rPr lang="de-DE" sz="4400" b="1" dirty="0" smtClean="0">
                <a:ln w="9525">
                  <a:solidFill>
                    <a:schemeClr val="bg1"/>
                  </a:solidFill>
                  <a:prstDash val="solid"/>
                </a:ln>
              </a:rPr>
              <a:t>SCHREIBANLASS 54: Träumen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384995"/>
          </a:xfrm>
          <a:prstGeom prst="rect">
            <a:avLst/>
          </a:prstGeom>
          <a:noFill/>
        </p:spPr>
        <p:txBody>
          <a:bodyPr wrap="square" rtlCol="0">
            <a:spAutoFit/>
          </a:bodyPr>
          <a:lstStyle/>
          <a:p>
            <a:r>
              <a:rPr lang="de-DE" sz="2800" dirty="0" smtClean="0">
                <a:latin typeface="Comic Sans MS" panose="030F0702030302020204" pitchFamily="66" charset="0"/>
              </a:rPr>
              <a:t>Du hast einen Tagtraum: In der Straßenbahn sitzt du überraschenderweise neben deinem Sportidol. Was würde geschehen?</a:t>
            </a:r>
            <a:endParaRPr lang="de-DE" sz="28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248471"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Schreibe im Konjunktiv:</a:t>
            </a:r>
          </a:p>
          <a:p>
            <a:pPr marL="457200" indent="-457200">
              <a:buFont typeface="Wingdings" panose="05000000000000000000" pitchFamily="2" charset="2"/>
              <a:buChar char="ü"/>
            </a:pPr>
            <a:endParaRPr lang="de-DE" sz="2800" dirty="0">
              <a:ln w="10160">
                <a:solidFill>
                  <a:schemeClr val="tx1"/>
                </a:solidFill>
                <a:prstDash val="solid"/>
              </a:ln>
            </a:endParaRP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ginge</a:t>
            </a:r>
            <a:r>
              <a:rPr lang="de-DE" sz="2800" dirty="0" smtClean="0">
                <a:ln w="10160">
                  <a:solidFill>
                    <a:schemeClr val="tx1"/>
                  </a:solidFill>
                  <a:prstDash val="solid"/>
                </a:ln>
              </a:rPr>
              <a:t> hinter ihm her.</a:t>
            </a: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kreischte</a:t>
            </a:r>
            <a:r>
              <a:rPr lang="de-DE" sz="2800" dirty="0">
                <a:ln w="10160">
                  <a:solidFill>
                    <a:schemeClr val="tx1"/>
                  </a:solidFill>
                  <a:prstDash val="solid"/>
                </a:ln>
              </a:rPr>
              <a:t> </a:t>
            </a:r>
            <a:r>
              <a:rPr lang="de-DE" sz="2800" dirty="0" smtClean="0">
                <a:ln w="10160">
                  <a:solidFill>
                    <a:schemeClr val="tx1"/>
                  </a:solidFill>
                  <a:prstDash val="solid"/>
                </a:ln>
              </a:rPr>
              <a:t>laut.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1799417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96203" y="462483"/>
            <a:ext cx="7160615" cy="769441"/>
          </a:xfrm>
          <a:prstGeom prst="rect">
            <a:avLst/>
          </a:prstGeom>
        </p:spPr>
        <p:txBody>
          <a:bodyPr wrap="none">
            <a:spAutoFit/>
          </a:bodyPr>
          <a:lstStyle/>
          <a:p>
            <a:pPr algn="ctr"/>
            <a:r>
              <a:rPr lang="de-DE" sz="4400" b="1" dirty="0" smtClean="0">
                <a:ln w="9525">
                  <a:solidFill>
                    <a:schemeClr val="bg1"/>
                  </a:solidFill>
                  <a:prstDash val="solid"/>
                </a:ln>
              </a:rPr>
              <a:t>SCHREIBANLASS 55:  Träumen</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Du hast einen Tagtraum: Du wirst entdeckt für einen Auftritt in einer Fernsehserie. Was würde geschehen?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248471"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Schreibe im Konjunktiv:</a:t>
            </a:r>
          </a:p>
          <a:p>
            <a:endParaRPr lang="de-DE" sz="2800" dirty="0">
              <a:ln w="10160">
                <a:solidFill>
                  <a:schemeClr val="tx1"/>
                </a:solidFill>
                <a:prstDash val="solid"/>
              </a:ln>
            </a:endParaRP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ginge</a:t>
            </a:r>
            <a:r>
              <a:rPr lang="de-DE" sz="2800" dirty="0" smtClean="0">
                <a:ln w="10160">
                  <a:solidFill>
                    <a:schemeClr val="tx1"/>
                  </a:solidFill>
                  <a:prstDash val="solid"/>
                </a:ln>
              </a:rPr>
              <a:t> hinter ihm her.</a:t>
            </a:r>
          </a:p>
          <a:p>
            <a:pPr marL="457200" indent="-457200">
              <a:buFont typeface="Arial" panose="020B0604020202020204" pitchFamily="34" charset="0"/>
              <a:buChar char="•"/>
            </a:pPr>
            <a:r>
              <a:rPr lang="de-DE" sz="2800" dirty="0" smtClean="0">
                <a:ln w="10160">
                  <a:solidFill>
                    <a:schemeClr val="tx1"/>
                  </a:solidFill>
                  <a:prstDash val="solid"/>
                </a:ln>
              </a:rPr>
              <a:t>Ich </a:t>
            </a:r>
            <a:r>
              <a:rPr lang="de-DE" sz="2800" u="sng" dirty="0" smtClean="0">
                <a:ln w="10160">
                  <a:solidFill>
                    <a:schemeClr val="tx1"/>
                  </a:solidFill>
                  <a:prstDash val="solid"/>
                </a:ln>
              </a:rPr>
              <a:t>kreischte</a:t>
            </a:r>
            <a:r>
              <a:rPr lang="de-DE" sz="2800" dirty="0" smtClean="0">
                <a:ln w="10160">
                  <a:solidFill>
                    <a:schemeClr val="tx1"/>
                  </a:solidFill>
                  <a:prstDash val="solid"/>
                </a:ln>
              </a:rPr>
              <a:t> laut.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4488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4708" y="414676"/>
            <a:ext cx="7944867" cy="769441"/>
          </a:xfrm>
          <a:prstGeom prst="rect">
            <a:avLst/>
          </a:prstGeom>
        </p:spPr>
        <p:txBody>
          <a:bodyPr wrap="none">
            <a:spAutoFit/>
          </a:bodyPr>
          <a:lstStyle/>
          <a:p>
            <a:pPr algn="ctr"/>
            <a:r>
              <a:rPr lang="de-DE" sz="4400" b="1" dirty="0" smtClean="0">
                <a:ln w="9525">
                  <a:solidFill>
                    <a:schemeClr val="bg1"/>
                  </a:solidFill>
                  <a:prstDash val="solid"/>
                </a:ln>
              </a:rPr>
              <a:t>SCHREIBANLASS 56: Schlagzeilen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815882"/>
          </a:xfrm>
          <a:prstGeom prst="rect">
            <a:avLst/>
          </a:prstGeom>
          <a:noFill/>
        </p:spPr>
        <p:txBody>
          <a:bodyPr wrap="square" rtlCol="0">
            <a:spAutoFit/>
          </a:bodyPr>
          <a:lstStyle/>
          <a:p>
            <a:r>
              <a:rPr lang="de-DE" sz="2800" dirty="0" smtClean="0">
                <a:latin typeface="Comic Sans MS" panose="030F0702030302020204" pitchFamily="66" charset="0"/>
              </a:rPr>
              <a:t>Halte Ausschau nach interessanten Schlagzeilen in Zeitungen und Zeitschriften. Lies den Artikel nicht und schreibe eine Geschichte zu der Überschrift.</a:t>
            </a:r>
            <a:endParaRPr lang="de-DE" sz="2800" dirty="0">
              <a:latin typeface="Comic Sans MS" panose="030F0702030302020204" pitchFamily="66" charset="0"/>
            </a:endParaRPr>
          </a:p>
        </p:txBody>
      </p:sp>
      <p:sp>
        <p:nvSpPr>
          <p:cNvPr id="9" name="Rechteck 8"/>
          <p:cNvSpPr/>
          <p:nvPr/>
        </p:nvSpPr>
        <p:spPr>
          <a:xfrm>
            <a:off x="754278" y="3178958"/>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882296"/>
            <a:ext cx="5059334" cy="2800767"/>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Unterschiedliche Satzanfänge</a:t>
            </a:r>
          </a:p>
          <a:p>
            <a:pPr marL="457200" indent="-457200">
              <a:buFont typeface="Wingdings" panose="05000000000000000000" pitchFamily="2" charset="2"/>
              <a:buChar char="ü"/>
            </a:pPr>
            <a:r>
              <a:rPr lang="de-DE" sz="2800" dirty="0" smtClean="0">
                <a:ln w="10160">
                  <a:solidFill>
                    <a:schemeClr val="tx1"/>
                  </a:solidFill>
                  <a:prstDash val="solid"/>
                </a:ln>
              </a:rPr>
              <a:t>Verwende Bindewörter </a:t>
            </a:r>
          </a:p>
          <a:p>
            <a:r>
              <a:rPr lang="de-DE" sz="2800" dirty="0">
                <a:ln w="10160">
                  <a:solidFill>
                    <a:schemeClr val="tx1"/>
                  </a:solidFill>
                  <a:prstDash val="solid"/>
                </a:ln>
              </a:rPr>
              <a:t> </a:t>
            </a:r>
            <a:r>
              <a:rPr lang="de-DE" sz="2800" dirty="0" smtClean="0">
                <a:ln w="10160">
                  <a:solidFill>
                    <a:schemeClr val="tx1"/>
                  </a:solidFill>
                  <a:prstDash val="solid"/>
                </a:ln>
              </a:rPr>
              <a:t>    (=Konjunktionen):</a:t>
            </a:r>
          </a:p>
          <a:p>
            <a:r>
              <a:rPr lang="de-DE" dirty="0">
                <a:ln w="10160">
                  <a:solidFill>
                    <a:schemeClr val="tx1"/>
                  </a:solidFill>
                  <a:prstDash val="solid"/>
                </a:ln>
              </a:rPr>
              <a:t> </a:t>
            </a:r>
            <a:r>
              <a:rPr lang="de-DE" dirty="0" smtClean="0">
                <a:ln w="10160">
                  <a:solidFill>
                    <a:schemeClr val="tx1"/>
                  </a:solidFill>
                  <a:prstDash val="solid"/>
                </a:ln>
              </a:rPr>
              <a:t>        und, oder, aber, denn, daraufhin, außerdem,…</a:t>
            </a:r>
          </a:p>
          <a:p>
            <a:endParaRPr lang="de-DE"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9788931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39082" y="319060"/>
            <a:ext cx="9900724" cy="1446550"/>
          </a:xfrm>
          <a:prstGeom prst="rect">
            <a:avLst/>
          </a:prstGeom>
        </p:spPr>
        <p:txBody>
          <a:bodyPr wrap="none">
            <a:spAutoFit/>
          </a:bodyPr>
          <a:lstStyle/>
          <a:p>
            <a:pPr algn="ctr"/>
            <a:r>
              <a:rPr lang="de-DE" sz="4400" b="1" dirty="0" smtClean="0">
                <a:ln w="9525">
                  <a:solidFill>
                    <a:schemeClr val="bg1"/>
                  </a:solidFill>
                  <a:prstDash val="solid"/>
                </a:ln>
              </a:rPr>
              <a:t>SCHREIBANLASS 57:  </a:t>
            </a:r>
          </a:p>
          <a:p>
            <a:r>
              <a:rPr lang="de-DE" sz="4400" b="1" dirty="0" smtClean="0">
                <a:ln w="9525">
                  <a:solidFill>
                    <a:schemeClr val="bg1"/>
                  </a:solidFill>
                  <a:prstDash val="solid"/>
                </a:ln>
              </a:rPr>
              <a:t>Aus dem Blickwinkel eines Gegenstandes </a:t>
            </a:r>
            <a:endParaRPr lang="de-DE" sz="4400" b="1" cap="none" spc="0" dirty="0">
              <a:ln w="9525">
                <a:solidFill>
                  <a:schemeClr val="bg1"/>
                </a:solidFill>
                <a:prstDash val="solid"/>
              </a:ln>
            </a:endParaRPr>
          </a:p>
        </p:txBody>
      </p:sp>
      <p:sp>
        <p:nvSpPr>
          <p:cNvPr id="8" name="Textfeld 7"/>
          <p:cNvSpPr txBox="1"/>
          <p:nvPr/>
        </p:nvSpPr>
        <p:spPr>
          <a:xfrm>
            <a:off x="226301" y="1818650"/>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aus dem Blickwinkel eines Gegenstandes.</a:t>
            </a:r>
            <a:endParaRPr lang="de-DE" sz="3200" dirty="0">
              <a:latin typeface="Comic Sans MS" panose="030F0702030302020204" pitchFamily="66" charset="0"/>
            </a:endParaRPr>
          </a:p>
        </p:txBody>
      </p:sp>
      <p:sp>
        <p:nvSpPr>
          <p:cNvPr id="10" name="Rechteck 9"/>
          <p:cNvSpPr/>
          <p:nvPr/>
        </p:nvSpPr>
        <p:spPr>
          <a:xfrm>
            <a:off x="226301" y="3302852"/>
            <a:ext cx="7972302"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Konrad, die Kaffeetasse</a:t>
            </a:r>
          </a:p>
          <a:p>
            <a:pPr marL="457200" indent="-457200">
              <a:buFont typeface="Wingdings" panose="05000000000000000000" pitchFamily="2" charset="2"/>
              <a:buChar char="ü"/>
            </a:pPr>
            <a:r>
              <a:rPr lang="de-DE" sz="2800" dirty="0" smtClean="0">
                <a:ln w="10160">
                  <a:solidFill>
                    <a:schemeClr val="tx1"/>
                  </a:solidFill>
                  <a:prstDash val="solid"/>
                </a:ln>
              </a:rPr>
              <a:t>Karli, die Adventskerze</a:t>
            </a:r>
          </a:p>
          <a:p>
            <a:pPr marL="457200" indent="-457200">
              <a:buFont typeface="Wingdings" panose="05000000000000000000" pitchFamily="2" charset="2"/>
              <a:buChar char="ü"/>
            </a:pPr>
            <a:r>
              <a:rPr lang="de-DE" sz="2800" dirty="0" smtClean="0">
                <a:ln w="10160">
                  <a:solidFill>
                    <a:schemeClr val="tx1"/>
                  </a:solidFill>
                  <a:prstDash val="solid"/>
                </a:ln>
              </a:rPr>
              <a:t>Mareike, die Schaufensterpuppe</a:t>
            </a:r>
          </a:p>
          <a:p>
            <a:pPr marL="457200" indent="-457200">
              <a:buFont typeface="Wingdings" panose="05000000000000000000" pitchFamily="2" charset="2"/>
              <a:buChar char="ü"/>
            </a:pPr>
            <a:r>
              <a:rPr lang="de-DE" sz="2800" dirty="0" smtClean="0">
                <a:ln w="10160">
                  <a:solidFill>
                    <a:schemeClr val="tx1"/>
                  </a:solidFill>
                  <a:prstDash val="solid"/>
                </a:ln>
              </a:rPr>
              <a:t>Die abenteuerlichen Wege </a:t>
            </a:r>
            <a:r>
              <a:rPr lang="de-DE" sz="2800" dirty="0" smtClean="0">
                <a:ln w="10160">
                  <a:solidFill>
                    <a:schemeClr val="tx1"/>
                  </a:solidFill>
                  <a:prstDash val="solid"/>
                </a:ln>
              </a:rPr>
              <a:t>eines Schuhs</a:t>
            </a:r>
            <a:endParaRPr lang="de-DE" sz="280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Die wundersamen Erlebnisse eines </a:t>
            </a:r>
            <a:r>
              <a:rPr lang="de-DE" sz="2800" dirty="0">
                <a:ln w="10160">
                  <a:solidFill>
                    <a:schemeClr val="tx1"/>
                  </a:solidFill>
                  <a:prstDash val="solid"/>
                </a:ln>
              </a:rPr>
              <a:t>K</a:t>
            </a:r>
            <a:r>
              <a:rPr lang="de-DE" sz="2800" dirty="0" smtClean="0">
                <a:ln w="10160">
                  <a:solidFill>
                    <a:schemeClr val="tx1"/>
                  </a:solidFill>
                  <a:prstDash val="solid"/>
                </a:ln>
              </a:rPr>
              <a:t>uscheltiers</a:t>
            </a:r>
            <a:endParaRPr lang="de-DE" sz="2800" dirty="0" smtClean="0">
              <a:ln w="10160">
                <a:solidFill>
                  <a:schemeClr val="tx1"/>
                </a:solidFill>
                <a:prstDash val="solid"/>
              </a:ln>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641529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14601" y="319060"/>
            <a:ext cx="7972182" cy="1446550"/>
          </a:xfrm>
          <a:prstGeom prst="rect">
            <a:avLst/>
          </a:prstGeom>
        </p:spPr>
        <p:txBody>
          <a:bodyPr wrap="none">
            <a:spAutoFit/>
          </a:bodyPr>
          <a:lstStyle/>
          <a:p>
            <a:pPr algn="ctr"/>
            <a:r>
              <a:rPr lang="de-DE" sz="4400" b="1" dirty="0" smtClean="0">
                <a:ln w="9525">
                  <a:solidFill>
                    <a:schemeClr val="bg1"/>
                  </a:solidFill>
                  <a:prstDash val="solid"/>
                </a:ln>
              </a:rPr>
              <a:t>SCHREIBANLASS 58: </a:t>
            </a:r>
          </a:p>
          <a:p>
            <a:r>
              <a:rPr lang="de-DE" sz="4400" b="1" dirty="0" smtClean="0">
                <a:ln w="9525">
                  <a:solidFill>
                    <a:schemeClr val="bg1"/>
                  </a:solidFill>
                  <a:prstDash val="solid"/>
                </a:ln>
              </a:rPr>
              <a:t>Aus der Perspektive eines Tieres  </a:t>
            </a:r>
            <a:endParaRPr lang="de-DE" sz="4400" b="1" cap="none" spc="0" dirty="0">
              <a:ln w="9525">
                <a:solidFill>
                  <a:schemeClr val="bg1"/>
                </a:solidFill>
                <a:prstDash val="solid"/>
              </a:ln>
            </a:endParaRPr>
          </a:p>
        </p:txBody>
      </p:sp>
      <p:sp>
        <p:nvSpPr>
          <p:cNvPr id="8" name="Textfeld 7"/>
          <p:cNvSpPr txBox="1"/>
          <p:nvPr/>
        </p:nvSpPr>
        <p:spPr>
          <a:xfrm>
            <a:off x="622356" y="1734990"/>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aus der Perspektive eines Tieres!</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5" y="3684291"/>
            <a:ext cx="7429013" cy="2246769"/>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err="1" smtClean="0">
                <a:ln w="10160">
                  <a:solidFill>
                    <a:schemeClr val="tx1"/>
                  </a:solidFill>
                  <a:prstDash val="solid"/>
                </a:ln>
              </a:rPr>
              <a:t>Tipsi</a:t>
            </a:r>
            <a:r>
              <a:rPr lang="de-DE" sz="2800" dirty="0" smtClean="0">
                <a:ln w="10160">
                  <a:solidFill>
                    <a:schemeClr val="tx1"/>
                  </a:solidFill>
                  <a:prstDash val="solid"/>
                </a:ln>
              </a:rPr>
              <a:t>, der Schoßhund</a:t>
            </a:r>
          </a:p>
          <a:p>
            <a:pPr marL="457200" indent="-457200">
              <a:buFont typeface="Wingdings" panose="05000000000000000000" pitchFamily="2" charset="2"/>
              <a:buChar char="ü"/>
            </a:pPr>
            <a:r>
              <a:rPr lang="de-DE" sz="2800" dirty="0" smtClean="0">
                <a:ln w="10160">
                  <a:solidFill>
                    <a:schemeClr val="tx1"/>
                  </a:solidFill>
                  <a:prstDash val="solid"/>
                </a:ln>
              </a:rPr>
              <a:t>Elvis, die Bulldogge</a:t>
            </a:r>
          </a:p>
          <a:p>
            <a:pPr marL="457200" indent="-457200">
              <a:buFont typeface="Wingdings" panose="05000000000000000000" pitchFamily="2" charset="2"/>
              <a:buChar char="ü"/>
            </a:pPr>
            <a:r>
              <a:rPr lang="de-DE" sz="2800" dirty="0" smtClean="0">
                <a:ln w="10160">
                  <a:solidFill>
                    <a:schemeClr val="tx1"/>
                  </a:solidFill>
                  <a:prstDash val="solid"/>
                </a:ln>
              </a:rPr>
              <a:t>Das Pony „Kleiner Onkel“</a:t>
            </a:r>
          </a:p>
          <a:p>
            <a:pPr marL="457200" indent="-457200">
              <a:buFont typeface="Wingdings" panose="05000000000000000000" pitchFamily="2" charset="2"/>
              <a:buChar char="ü"/>
            </a:pPr>
            <a:r>
              <a:rPr lang="de-DE" sz="2800" dirty="0" smtClean="0">
                <a:ln w="10160">
                  <a:solidFill>
                    <a:schemeClr val="tx1"/>
                  </a:solidFill>
                  <a:prstDash val="solid"/>
                </a:ln>
              </a:rPr>
              <a:t>Oskar, der </a:t>
            </a:r>
            <a:r>
              <a:rPr lang="de-DE" sz="2800" dirty="0" smtClean="0">
                <a:ln w="10160">
                  <a:solidFill>
                    <a:schemeClr val="tx1"/>
                  </a:solidFill>
                  <a:prstDash val="solid"/>
                </a:ln>
              </a:rPr>
              <a:t>plappernde </a:t>
            </a:r>
            <a:r>
              <a:rPr lang="de-DE" sz="2800" dirty="0" smtClean="0">
                <a:ln w="10160">
                  <a:solidFill>
                    <a:schemeClr val="tx1"/>
                  </a:solidFill>
                  <a:prstDash val="solid"/>
                </a:ln>
              </a:rPr>
              <a:t>Papagei</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7843175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23743" y="489978"/>
            <a:ext cx="6372963" cy="1446550"/>
          </a:xfrm>
          <a:prstGeom prst="rect">
            <a:avLst/>
          </a:prstGeom>
        </p:spPr>
        <p:txBody>
          <a:bodyPr wrap="none">
            <a:spAutoFit/>
          </a:bodyPr>
          <a:lstStyle/>
          <a:p>
            <a:pPr algn="ctr"/>
            <a:r>
              <a:rPr lang="de-DE" sz="4400" b="1" dirty="0" smtClean="0">
                <a:ln w="9525">
                  <a:solidFill>
                    <a:schemeClr val="bg1"/>
                  </a:solidFill>
                  <a:prstDash val="solid"/>
                </a:ln>
              </a:rPr>
              <a:t>SCHREIBANLASS 59: </a:t>
            </a:r>
          </a:p>
          <a:p>
            <a:r>
              <a:rPr lang="de-DE" sz="4400" b="1" dirty="0" smtClean="0">
                <a:ln w="9525">
                  <a:solidFill>
                    <a:schemeClr val="bg1"/>
                  </a:solidFill>
                  <a:prstDash val="solid"/>
                </a:ln>
              </a:rPr>
              <a:t>Eine andere Persönlichkeit</a:t>
            </a:r>
            <a:endParaRPr lang="de-DE" sz="4400" b="1" cap="none" spc="0" dirty="0">
              <a:ln w="9525">
                <a:solidFill>
                  <a:schemeClr val="bg1"/>
                </a:solidFill>
                <a:prstDash val="solid"/>
              </a:ln>
            </a:endParaRPr>
          </a:p>
        </p:txBody>
      </p:sp>
      <p:sp>
        <p:nvSpPr>
          <p:cNvPr id="8" name="Textfeld 7"/>
          <p:cNvSpPr txBox="1"/>
          <p:nvPr/>
        </p:nvSpPr>
        <p:spPr>
          <a:xfrm>
            <a:off x="622356" y="1874973"/>
            <a:ext cx="7787548" cy="1384995"/>
          </a:xfrm>
          <a:prstGeom prst="rect">
            <a:avLst/>
          </a:prstGeom>
          <a:noFill/>
        </p:spPr>
        <p:txBody>
          <a:bodyPr wrap="square" rtlCol="0">
            <a:spAutoFit/>
          </a:bodyPr>
          <a:lstStyle/>
          <a:p>
            <a:r>
              <a:rPr lang="de-DE" sz="2800" dirty="0" smtClean="0">
                <a:latin typeface="Comic Sans MS" panose="030F0702030302020204" pitchFamily="66" charset="0"/>
              </a:rPr>
              <a:t>Du träumst hin und wieder davon, eine andere Person zu sein. Du würdest sicherlich viel erleben. Schreibe deine Erlebnisse auf.</a:t>
            </a:r>
            <a:endParaRPr lang="de-DE" sz="2800" dirty="0">
              <a:latin typeface="Comic Sans MS" panose="030F0702030302020204" pitchFamily="66" charset="0"/>
            </a:endParaRPr>
          </a:p>
        </p:txBody>
      </p:sp>
      <p:sp>
        <p:nvSpPr>
          <p:cNvPr id="9" name="Rechteck 8"/>
          <p:cNvSpPr/>
          <p:nvPr/>
        </p:nvSpPr>
        <p:spPr>
          <a:xfrm>
            <a:off x="945520" y="3388751"/>
            <a:ext cx="4675960"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r>
              <a:rPr lang="de-DE" sz="2800" b="1" cap="none" spc="0" dirty="0" smtClean="0">
                <a:ln w="10160">
                  <a:solidFill>
                    <a:schemeClr val="tx1"/>
                  </a:solidFill>
                  <a:prstDash val="solid"/>
                </a:ln>
              </a:rPr>
              <a:t> </a:t>
            </a:r>
            <a:r>
              <a:rPr lang="de-DE" sz="2800" cap="none" spc="0" dirty="0" smtClean="0">
                <a:ln w="10160">
                  <a:solidFill>
                    <a:schemeClr val="tx1"/>
                  </a:solidFill>
                  <a:prstDash val="solid"/>
                </a:ln>
              </a:rPr>
              <a:t>Vielleicht wärst du gern</a:t>
            </a:r>
            <a:endParaRPr lang="de-DE" sz="2800" u="sng" cap="none" spc="0" dirty="0" smtClean="0">
              <a:ln w="10160">
                <a:solidFill>
                  <a:schemeClr val="tx1"/>
                </a:solidFill>
                <a:prstDash val="solid"/>
              </a:ln>
            </a:endParaRPr>
          </a:p>
        </p:txBody>
      </p:sp>
      <p:sp>
        <p:nvSpPr>
          <p:cNvPr id="10" name="Rechteck 9"/>
          <p:cNvSpPr/>
          <p:nvPr/>
        </p:nvSpPr>
        <p:spPr>
          <a:xfrm>
            <a:off x="622356" y="4104007"/>
            <a:ext cx="2949590"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ein Pirat.</a:t>
            </a:r>
          </a:p>
          <a:p>
            <a:pPr marL="457200" indent="-457200">
              <a:buFont typeface="Wingdings" panose="05000000000000000000" pitchFamily="2" charset="2"/>
              <a:buChar char="ü"/>
            </a:pPr>
            <a:r>
              <a:rPr lang="de-DE" sz="2800" dirty="0" smtClean="0">
                <a:ln w="10160">
                  <a:solidFill>
                    <a:schemeClr val="tx1"/>
                  </a:solidFill>
                  <a:prstDash val="solid"/>
                </a:ln>
              </a:rPr>
              <a:t>ein Topmodel.</a:t>
            </a:r>
          </a:p>
          <a:p>
            <a:pPr marL="457200" indent="-457200">
              <a:buFont typeface="Wingdings" panose="05000000000000000000" pitchFamily="2" charset="2"/>
              <a:buChar char="ü"/>
            </a:pPr>
            <a:r>
              <a:rPr lang="de-DE" sz="2800" dirty="0" smtClean="0">
                <a:ln w="10160">
                  <a:solidFill>
                    <a:schemeClr val="tx1"/>
                  </a:solidFill>
                  <a:prstDash val="solid"/>
                </a:ln>
              </a:rPr>
              <a:t>eine Prinzessin.</a:t>
            </a:r>
          </a:p>
          <a:p>
            <a:pPr marL="457200" indent="-457200">
              <a:buFont typeface="Wingdings" panose="05000000000000000000" pitchFamily="2" charset="2"/>
              <a:buChar char="ü"/>
            </a:pPr>
            <a:r>
              <a:rPr lang="de-DE" sz="2800" dirty="0" smtClean="0">
                <a:ln w="10160">
                  <a:solidFill>
                    <a:schemeClr val="tx1"/>
                  </a:solidFill>
                  <a:prstDash val="solid"/>
                </a:ln>
              </a:rPr>
              <a:t>ein Vampir.</a:t>
            </a:r>
          </a:p>
          <a:p>
            <a:pPr marL="457200" indent="-457200">
              <a:buFont typeface="Wingdings" panose="05000000000000000000" pitchFamily="2" charset="2"/>
              <a:buChar char="ü"/>
            </a:pPr>
            <a:r>
              <a:rPr lang="de-DE" sz="2800" dirty="0" smtClean="0">
                <a:ln w="10160">
                  <a:solidFill>
                    <a:schemeClr val="tx1"/>
                  </a:solidFill>
                  <a:prstDash val="solid"/>
                </a:ln>
              </a:rPr>
              <a:t>ein </a:t>
            </a:r>
            <a:r>
              <a:rPr lang="de-DE" sz="2800" dirty="0">
                <a:ln w="10160">
                  <a:solidFill>
                    <a:schemeClr val="tx1"/>
                  </a:solidFill>
                  <a:prstDash val="solid"/>
                </a:ln>
              </a:rPr>
              <a:t>I</a:t>
            </a:r>
            <a:r>
              <a:rPr lang="de-DE" sz="2800" dirty="0" smtClean="0">
                <a:ln w="10160">
                  <a:solidFill>
                    <a:schemeClr val="tx1"/>
                  </a:solidFill>
                  <a:prstDash val="solid"/>
                </a:ln>
              </a:rPr>
              <a:t>ndianer.</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3737191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36782" y="247039"/>
            <a:ext cx="9968819" cy="769441"/>
          </a:xfrm>
          <a:prstGeom prst="rect">
            <a:avLst/>
          </a:prstGeom>
        </p:spPr>
        <p:txBody>
          <a:bodyPr wrap="none">
            <a:spAutoFit/>
          </a:bodyPr>
          <a:lstStyle/>
          <a:p>
            <a:pPr algn="ctr"/>
            <a:r>
              <a:rPr lang="de-DE" sz="4400" b="1" dirty="0" smtClean="0">
                <a:ln w="9525">
                  <a:solidFill>
                    <a:schemeClr val="bg1"/>
                  </a:solidFill>
                  <a:prstDash val="solid"/>
                </a:ln>
              </a:rPr>
              <a:t>SCHREIBANLASS 6: Mein Lieblingsgetränk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uns von deinem Lieblingsgetränk.</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852051"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Welches sind die Zutaten? (Rezept)</a:t>
            </a:r>
          </a:p>
          <a:p>
            <a:pPr marL="457200" indent="-457200">
              <a:buFont typeface="Wingdings" panose="05000000000000000000" pitchFamily="2" charset="2"/>
              <a:buChar char="ü"/>
            </a:pPr>
            <a:r>
              <a:rPr lang="de-DE" sz="2800" dirty="0" smtClean="0">
                <a:ln w="10160">
                  <a:solidFill>
                    <a:schemeClr val="tx1"/>
                  </a:solidFill>
                  <a:prstDash val="solid"/>
                </a:ln>
              </a:rPr>
              <a:t>Wann trinkst du es?</a:t>
            </a:r>
          </a:p>
          <a:p>
            <a:pPr marL="457200" indent="-457200">
              <a:buFont typeface="Wingdings" panose="05000000000000000000" pitchFamily="2" charset="2"/>
              <a:buChar char="ü"/>
            </a:pPr>
            <a:r>
              <a:rPr lang="de-DE" sz="2800" dirty="0" smtClean="0">
                <a:ln w="10160">
                  <a:solidFill>
                    <a:schemeClr val="tx1"/>
                  </a:solidFill>
                  <a:prstDash val="solid"/>
                </a:ln>
              </a:rPr>
              <a:t>Wie oft trinkst du es?</a:t>
            </a:r>
          </a:p>
          <a:p>
            <a:pPr marL="457200" indent="-457200">
              <a:buFont typeface="Wingdings" panose="05000000000000000000" pitchFamily="2" charset="2"/>
              <a:buChar char="ü"/>
            </a:pPr>
            <a:r>
              <a:rPr lang="de-DE" sz="2800" dirty="0" smtClean="0">
                <a:ln w="10160">
                  <a:solidFill>
                    <a:schemeClr val="tx1"/>
                  </a:solidFill>
                  <a:prstDash val="solid"/>
                </a:ln>
              </a:rPr>
              <a:t>Wo kaufst du es?</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6791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51796" y="414676"/>
            <a:ext cx="8636403" cy="769441"/>
          </a:xfrm>
          <a:prstGeom prst="rect">
            <a:avLst/>
          </a:prstGeom>
        </p:spPr>
        <p:txBody>
          <a:bodyPr wrap="none">
            <a:spAutoFit/>
          </a:bodyPr>
          <a:lstStyle/>
          <a:p>
            <a:pPr algn="ctr"/>
            <a:r>
              <a:rPr lang="de-DE" sz="4400" b="1" dirty="0" smtClean="0">
                <a:ln w="9525">
                  <a:solidFill>
                    <a:schemeClr val="bg1"/>
                  </a:solidFill>
                  <a:prstDash val="solid"/>
                </a:ln>
              </a:rPr>
              <a:t>SCHREIBANLASS 60: Eine Autofahrt  </a:t>
            </a:r>
            <a:endParaRPr lang="de-DE" sz="4400" b="1" cap="none" spc="0" dirty="0">
              <a:ln w="9525">
                <a:solidFill>
                  <a:schemeClr val="bg1"/>
                </a:solidFill>
                <a:prstDash val="solid"/>
              </a:ln>
            </a:endParaRPr>
          </a:p>
        </p:txBody>
      </p:sp>
      <p:sp>
        <p:nvSpPr>
          <p:cNvPr id="8" name="Textfeld 7"/>
          <p:cNvSpPr txBox="1"/>
          <p:nvPr/>
        </p:nvSpPr>
        <p:spPr>
          <a:xfrm>
            <a:off x="622356" y="1351753"/>
            <a:ext cx="7787548" cy="1692771"/>
          </a:xfrm>
          <a:prstGeom prst="rect">
            <a:avLst/>
          </a:prstGeom>
          <a:noFill/>
        </p:spPr>
        <p:txBody>
          <a:bodyPr wrap="square" rtlCol="0">
            <a:spAutoFit/>
          </a:bodyPr>
          <a:lstStyle/>
          <a:p>
            <a:r>
              <a:rPr lang="de-DE" sz="3200" dirty="0" smtClean="0">
                <a:latin typeface="Comic Sans MS" panose="030F0702030302020204" pitchFamily="66" charset="0"/>
              </a:rPr>
              <a:t>Verfasse eine Fortsetzung!</a:t>
            </a:r>
          </a:p>
          <a:p>
            <a:pPr algn="just"/>
            <a:r>
              <a:rPr lang="de-DE" dirty="0" smtClean="0">
                <a:latin typeface="Comic Sans MS" panose="030F0702030302020204" pitchFamily="66" charset="0"/>
              </a:rPr>
              <a:t>„Du musst tanken!“, hatte meine Tante bereits vor einer Viertelstunde gesagt. Mein Onkel hatte aber bereits mehrere Tankstellen hinter sich gelassen. Mit Mühe hatte er zwei Mercedes überholt und wollte seine Spitzenposition nicht aufgeben… </a:t>
            </a:r>
            <a:endParaRPr lang="de-DE"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974456"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Verwende Adjektive und adverbiale</a:t>
            </a:r>
          </a:p>
          <a:p>
            <a:r>
              <a:rPr lang="de-DE" sz="2800" dirty="0">
                <a:ln w="10160">
                  <a:solidFill>
                    <a:schemeClr val="tx1"/>
                  </a:solidFill>
                  <a:prstDash val="solid"/>
                </a:ln>
              </a:rPr>
              <a:t> </a:t>
            </a:r>
            <a:r>
              <a:rPr lang="de-DE" sz="2800" dirty="0" smtClean="0">
                <a:ln w="10160">
                  <a:solidFill>
                    <a:schemeClr val="tx1"/>
                  </a:solidFill>
                  <a:prstDash val="solid"/>
                </a:ln>
              </a:rPr>
              <a:t>    Bestimmungen, so gewinnt dein </a:t>
            </a:r>
          </a:p>
          <a:p>
            <a:r>
              <a:rPr lang="de-DE" sz="2800" dirty="0">
                <a:ln w="10160">
                  <a:solidFill>
                    <a:schemeClr val="tx1"/>
                  </a:solidFill>
                  <a:prstDash val="solid"/>
                </a:ln>
              </a:rPr>
              <a:t> </a:t>
            </a:r>
            <a:r>
              <a:rPr lang="de-DE" sz="2800" dirty="0" smtClean="0">
                <a:ln w="10160">
                  <a:solidFill>
                    <a:schemeClr val="tx1"/>
                  </a:solidFill>
                  <a:prstDash val="solid"/>
                </a:ln>
              </a:rPr>
              <a:t>    Blogbeitrag an Anschaulichkeit.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3247720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61506" y="414676"/>
            <a:ext cx="7785400" cy="769441"/>
          </a:xfrm>
          <a:prstGeom prst="rect">
            <a:avLst/>
          </a:prstGeom>
        </p:spPr>
        <p:txBody>
          <a:bodyPr wrap="none">
            <a:spAutoFit/>
          </a:bodyPr>
          <a:lstStyle/>
          <a:p>
            <a:pPr algn="ctr"/>
            <a:r>
              <a:rPr lang="de-DE" sz="4400" b="1" dirty="0" smtClean="0">
                <a:ln w="9525">
                  <a:solidFill>
                    <a:schemeClr val="bg1"/>
                  </a:solidFill>
                  <a:prstDash val="solid"/>
                </a:ln>
              </a:rPr>
              <a:t>SCHREIBANLASS 60: Oma Helga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Schreibe eine Fortsetzung!</a:t>
            </a:r>
          </a:p>
          <a:p>
            <a:endParaRPr lang="de-DE" sz="3200" dirty="0" smtClean="0">
              <a:latin typeface="Comic Sans MS" panose="030F0702030302020204" pitchFamily="66" charset="0"/>
            </a:endParaRPr>
          </a:p>
          <a:p>
            <a:r>
              <a:rPr lang="de-DE" sz="1600" dirty="0" smtClean="0">
                <a:latin typeface="Comic Sans MS" panose="030F0702030302020204" pitchFamily="66" charset="0"/>
              </a:rPr>
              <a:t>Meine Großmutter mag ich sehr gern. Sie hat nur einen negativen Punkt. Bei Monopoly schummelt sie, wo sie nur kann…</a:t>
            </a:r>
            <a:endParaRPr lang="de-DE" sz="16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454314"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Variiere deine Satzanfänge.</a:t>
            </a:r>
          </a:p>
          <a:p>
            <a:pPr marL="457200" indent="-457200">
              <a:buFont typeface="Wingdings" panose="05000000000000000000" pitchFamily="2" charset="2"/>
              <a:buChar char="ü"/>
            </a:pPr>
            <a:r>
              <a:rPr lang="de-DE" sz="2800" dirty="0" smtClean="0">
                <a:ln w="10160">
                  <a:solidFill>
                    <a:schemeClr val="tx1"/>
                  </a:solidFill>
                  <a:prstDash val="solid"/>
                </a:ln>
              </a:rPr>
              <a:t>Vermeide Wortwiederholungen.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9145475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910070" y="414676"/>
            <a:ext cx="6866880" cy="769441"/>
          </a:xfrm>
          <a:prstGeom prst="rect">
            <a:avLst/>
          </a:prstGeom>
        </p:spPr>
        <p:txBody>
          <a:bodyPr wrap="none">
            <a:spAutoFit/>
          </a:bodyPr>
          <a:lstStyle/>
          <a:p>
            <a:pPr algn="ctr"/>
            <a:r>
              <a:rPr lang="de-DE" sz="4400" b="1" dirty="0" smtClean="0">
                <a:ln w="9525">
                  <a:solidFill>
                    <a:schemeClr val="bg1"/>
                  </a:solidFill>
                  <a:prstDash val="solid"/>
                </a:ln>
              </a:rPr>
              <a:t>SCHREIBANLASS 61: Verlust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Du hast etwas verloren. Verfasse einen kurzen Blogbeitrag.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452005"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Was habe ich verloren?</a:t>
            </a:r>
          </a:p>
          <a:p>
            <a:pPr marL="457200" indent="-457200">
              <a:buFont typeface="Wingdings" panose="05000000000000000000" pitchFamily="2" charset="2"/>
              <a:buChar char="ü"/>
            </a:pPr>
            <a:r>
              <a:rPr lang="de-DE" sz="2800" dirty="0" smtClean="0">
                <a:ln w="10160">
                  <a:solidFill>
                    <a:schemeClr val="tx1"/>
                  </a:solidFill>
                  <a:prstDash val="solid"/>
                </a:ln>
              </a:rPr>
              <a:t>Wo kann man verlorene Sachen </a:t>
            </a:r>
          </a:p>
          <a:p>
            <a:r>
              <a:rPr lang="de-DE" sz="2800" dirty="0">
                <a:ln w="10160">
                  <a:solidFill>
                    <a:schemeClr val="tx1"/>
                  </a:solidFill>
                  <a:prstDash val="solid"/>
                </a:ln>
              </a:rPr>
              <a:t> </a:t>
            </a:r>
            <a:r>
              <a:rPr lang="de-DE" sz="2800" dirty="0" smtClean="0">
                <a:ln w="10160">
                  <a:solidFill>
                    <a:schemeClr val="tx1"/>
                  </a:solidFill>
                  <a:prstDash val="solid"/>
                </a:ln>
              </a:rPr>
              <a:t>    wiederbekommen?</a:t>
            </a:r>
          </a:p>
          <a:p>
            <a:pPr marL="457200" indent="-457200">
              <a:buFont typeface="Wingdings" panose="05000000000000000000" pitchFamily="2" charset="2"/>
              <a:buChar char="ü"/>
            </a:pPr>
            <a:r>
              <a:rPr lang="de-DE" sz="2800" dirty="0" smtClean="0">
                <a:ln w="10160">
                  <a:solidFill>
                    <a:schemeClr val="tx1"/>
                  </a:solidFill>
                  <a:prstDash val="solid"/>
                </a:ln>
              </a:rPr>
              <a:t>Wo habe ich den Gegenstand </a:t>
            </a:r>
          </a:p>
          <a:p>
            <a:r>
              <a:rPr lang="de-DE" sz="2800" dirty="0">
                <a:ln w="10160">
                  <a:solidFill>
                    <a:schemeClr val="tx1"/>
                  </a:solidFill>
                  <a:prstDash val="solid"/>
                </a:ln>
              </a:rPr>
              <a:t> </a:t>
            </a:r>
            <a:r>
              <a:rPr lang="de-DE" sz="2800" dirty="0" smtClean="0">
                <a:ln w="10160">
                  <a:solidFill>
                    <a:schemeClr val="tx1"/>
                  </a:solidFill>
                  <a:prstDash val="solid"/>
                </a:ln>
              </a:rPr>
              <a:t>    zum letzten Mal gesehen?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3249232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43552" y="462483"/>
            <a:ext cx="10257872" cy="769441"/>
          </a:xfrm>
          <a:prstGeom prst="rect">
            <a:avLst/>
          </a:prstGeom>
        </p:spPr>
        <p:txBody>
          <a:bodyPr wrap="none">
            <a:spAutoFit/>
          </a:bodyPr>
          <a:lstStyle/>
          <a:p>
            <a:pPr algn="ctr"/>
            <a:r>
              <a:rPr lang="de-DE" sz="4400" b="1" dirty="0" smtClean="0">
                <a:ln w="9525">
                  <a:solidFill>
                    <a:schemeClr val="bg1"/>
                  </a:solidFill>
                  <a:prstDash val="solid"/>
                </a:ln>
              </a:rPr>
              <a:t>SCHREIBANLASS 63: Burgen im Mittelalter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Was weißt du über Burgen im Mittelalter? Verfasse einen Blogbeitrag!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457631"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Rittertum und Burgenbau</a:t>
            </a:r>
          </a:p>
          <a:p>
            <a:pPr marL="457200" indent="-457200">
              <a:buFont typeface="Wingdings" panose="05000000000000000000" pitchFamily="2" charset="2"/>
              <a:buChar char="ü"/>
            </a:pPr>
            <a:r>
              <a:rPr lang="de-DE" sz="2800" dirty="0" smtClean="0">
                <a:ln w="10160">
                  <a:solidFill>
                    <a:schemeClr val="tx1"/>
                  </a:solidFill>
                  <a:prstDash val="solid"/>
                </a:ln>
              </a:rPr>
              <a:t>Burgenalltag</a:t>
            </a:r>
          </a:p>
          <a:p>
            <a:pPr marL="457200" indent="-457200">
              <a:buFont typeface="Wingdings" panose="05000000000000000000" pitchFamily="2" charset="2"/>
              <a:buChar char="ü"/>
            </a:pPr>
            <a:r>
              <a:rPr lang="de-DE" sz="2800" dirty="0" smtClean="0">
                <a:ln w="10160">
                  <a:solidFill>
                    <a:schemeClr val="tx1"/>
                  </a:solidFill>
                  <a:prstDash val="solid"/>
                </a:ln>
              </a:rPr>
              <a:t>Kleidung</a:t>
            </a:r>
          </a:p>
          <a:p>
            <a:pPr marL="457200" indent="-457200">
              <a:buFont typeface="Wingdings" panose="05000000000000000000" pitchFamily="2" charset="2"/>
              <a:buChar char="ü"/>
            </a:pPr>
            <a:r>
              <a:rPr lang="de-DE" sz="2800" dirty="0" smtClean="0">
                <a:ln w="10160">
                  <a:solidFill>
                    <a:schemeClr val="tx1"/>
                  </a:solidFill>
                  <a:prstDash val="solid"/>
                </a:ln>
              </a:rPr>
              <a:t>Teile einer Burg</a:t>
            </a:r>
          </a:p>
          <a:p>
            <a:pPr marL="457200" indent="-457200">
              <a:buFont typeface="Wingdings" panose="05000000000000000000" pitchFamily="2" charset="2"/>
              <a:buChar char="ü"/>
            </a:pPr>
            <a:r>
              <a:rPr lang="de-DE" sz="2800" dirty="0" smtClean="0">
                <a:ln w="10160">
                  <a:solidFill>
                    <a:schemeClr val="tx1"/>
                  </a:solidFill>
                  <a:prstDash val="solid"/>
                </a:ln>
              </a:rPr>
              <a:t>Waffen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3542371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74806" y="462483"/>
            <a:ext cx="9184244" cy="769441"/>
          </a:xfrm>
          <a:prstGeom prst="rect">
            <a:avLst/>
          </a:prstGeom>
        </p:spPr>
        <p:txBody>
          <a:bodyPr wrap="none">
            <a:spAutoFit/>
          </a:bodyPr>
          <a:lstStyle/>
          <a:p>
            <a:pPr algn="ctr"/>
            <a:r>
              <a:rPr lang="de-DE" sz="4400" b="1" dirty="0" smtClean="0">
                <a:ln w="9525">
                  <a:solidFill>
                    <a:schemeClr val="bg1"/>
                  </a:solidFill>
                  <a:prstDash val="solid"/>
                </a:ln>
              </a:rPr>
              <a:t>SCHREIBANLASS 64: Gruselgeschichte  </a:t>
            </a:r>
            <a:endParaRPr lang="de-DE" sz="4400" b="1" cap="none" spc="0" dirty="0">
              <a:ln w="9525">
                <a:solidFill>
                  <a:schemeClr val="bg1"/>
                </a:solidFill>
                <a:prstDash val="solid"/>
              </a:ln>
            </a:endParaRPr>
          </a:p>
        </p:txBody>
      </p:sp>
      <p:sp>
        <p:nvSpPr>
          <p:cNvPr id="8" name="Textfeld 7"/>
          <p:cNvSpPr txBox="1"/>
          <p:nvPr/>
        </p:nvSpPr>
        <p:spPr>
          <a:xfrm>
            <a:off x="622356" y="1351753"/>
            <a:ext cx="7787548" cy="584775"/>
          </a:xfrm>
          <a:prstGeom prst="rect">
            <a:avLst/>
          </a:prstGeom>
          <a:noFill/>
        </p:spPr>
        <p:txBody>
          <a:bodyPr wrap="square" rtlCol="0">
            <a:spAutoFit/>
          </a:bodyPr>
          <a:lstStyle/>
          <a:p>
            <a:r>
              <a:rPr lang="de-DE" sz="3200" dirty="0" smtClean="0">
                <a:latin typeface="Comic Sans MS" panose="030F0702030302020204" pitchFamily="66" charset="0"/>
              </a:rPr>
              <a:t>Schreibe eine Gruselgeschichte!</a:t>
            </a:r>
            <a:endParaRPr lang="de-DE" sz="3200" dirty="0">
              <a:latin typeface="Comic Sans MS" panose="030F0702030302020204" pitchFamily="66" charset="0"/>
            </a:endParaRPr>
          </a:p>
        </p:txBody>
      </p:sp>
      <p:sp>
        <p:nvSpPr>
          <p:cNvPr id="9" name="Rechteck 8"/>
          <p:cNvSpPr/>
          <p:nvPr/>
        </p:nvSpPr>
        <p:spPr>
          <a:xfrm>
            <a:off x="662495" y="1970873"/>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2528438"/>
            <a:ext cx="6554615" cy="449353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Einleitung – Hauptteil mit spannendem </a:t>
            </a:r>
          </a:p>
          <a:p>
            <a:r>
              <a:rPr lang="de-DE" sz="2800" dirty="0">
                <a:ln w="10160">
                  <a:solidFill>
                    <a:schemeClr val="tx1"/>
                  </a:solidFill>
                  <a:prstDash val="solid"/>
                </a:ln>
              </a:rPr>
              <a:t> </a:t>
            </a:r>
            <a:r>
              <a:rPr lang="de-DE" sz="2800" dirty="0" smtClean="0">
                <a:ln w="10160">
                  <a:solidFill>
                    <a:schemeClr val="tx1"/>
                  </a:solidFill>
                  <a:prstDash val="solid"/>
                </a:ln>
              </a:rPr>
              <a:t>   Höhepunkt – knapper Schluss</a:t>
            </a:r>
          </a:p>
          <a:p>
            <a:pPr marL="457200" indent="-457200">
              <a:buFont typeface="Wingdings" panose="05000000000000000000" pitchFamily="2" charset="2"/>
              <a:buChar char="ü"/>
            </a:pPr>
            <a:r>
              <a:rPr lang="de-DE" sz="2800" dirty="0" smtClean="0">
                <a:ln w="10160">
                  <a:solidFill>
                    <a:schemeClr val="tx1"/>
                  </a:solidFill>
                  <a:prstDash val="solid"/>
                </a:ln>
              </a:rPr>
              <a:t>Überraschungsmomente einplanen</a:t>
            </a:r>
          </a:p>
          <a:p>
            <a:pPr marL="457200" indent="-457200">
              <a:buFont typeface="Wingdings" panose="05000000000000000000" pitchFamily="2" charset="2"/>
              <a:buChar char="ü"/>
            </a:pPr>
            <a:r>
              <a:rPr lang="de-DE" sz="2800" dirty="0" smtClean="0">
                <a:ln w="10160">
                  <a:solidFill>
                    <a:schemeClr val="tx1"/>
                  </a:solidFill>
                  <a:prstDash val="solid"/>
                </a:ln>
              </a:rPr>
              <a:t>Gruselige Momente (Beispiele):</a:t>
            </a:r>
          </a:p>
          <a:p>
            <a:pPr marL="457200" indent="-457200">
              <a:buFont typeface="Wingdings" panose="05000000000000000000" pitchFamily="2" charset="2"/>
              <a:buChar char="ü"/>
            </a:pPr>
            <a:endParaRPr lang="de-DE" sz="2800" dirty="0" smtClean="0">
              <a:ln w="10160">
                <a:solidFill>
                  <a:schemeClr val="accent5"/>
                </a:solidFill>
                <a:prstDash val="solid"/>
              </a:ln>
            </a:endParaRPr>
          </a:p>
          <a:p>
            <a:pPr marL="285750" indent="-285750">
              <a:buFont typeface="Arial" panose="020B0604020202020204" pitchFamily="34" charset="0"/>
              <a:buChar char="•"/>
            </a:pPr>
            <a:r>
              <a:rPr lang="de-DE" dirty="0" smtClean="0">
                <a:ln w="10160">
                  <a:solidFill>
                    <a:schemeClr val="tx1"/>
                  </a:solidFill>
                  <a:prstDash val="solid"/>
                </a:ln>
              </a:rPr>
              <a:t>Nachts bei Vollmond über einen Friedhof gehen</a:t>
            </a:r>
          </a:p>
          <a:p>
            <a:pPr marL="285750" indent="-285750">
              <a:buFont typeface="Arial" panose="020B0604020202020204" pitchFamily="34" charset="0"/>
              <a:buChar char="•"/>
            </a:pPr>
            <a:r>
              <a:rPr lang="de-DE" dirty="0" smtClean="0">
                <a:ln w="10160">
                  <a:solidFill>
                    <a:schemeClr val="tx1"/>
                  </a:solidFill>
                  <a:prstDash val="solid"/>
                </a:ln>
              </a:rPr>
              <a:t>In den dunklen Keller gehen, in dem Spinnengewebe hängen</a:t>
            </a:r>
          </a:p>
          <a:p>
            <a:pPr marL="285750" indent="-285750">
              <a:buFont typeface="Arial" panose="020B0604020202020204" pitchFamily="34" charset="0"/>
              <a:buChar char="•"/>
            </a:pPr>
            <a:r>
              <a:rPr lang="de-DE" dirty="0" smtClean="0">
                <a:ln w="10160">
                  <a:solidFill>
                    <a:schemeClr val="tx1"/>
                  </a:solidFill>
                  <a:prstDash val="solid"/>
                </a:ln>
              </a:rPr>
              <a:t>Spaziergang bei aufkommendem Nebel</a:t>
            </a:r>
          </a:p>
          <a:p>
            <a:pPr marL="285750" indent="-285750">
              <a:buFont typeface="Arial" panose="020B0604020202020204" pitchFamily="34" charset="0"/>
              <a:buChar char="•"/>
            </a:pPr>
            <a:r>
              <a:rPr lang="de-DE" dirty="0" smtClean="0">
                <a:ln w="10160">
                  <a:solidFill>
                    <a:schemeClr val="tx1"/>
                  </a:solidFill>
                  <a:prstDash val="solid"/>
                </a:ln>
              </a:rPr>
              <a:t>Bei Gewitter alleine zu Hause</a:t>
            </a:r>
          </a:p>
          <a:p>
            <a:pPr marL="285750" indent="-285750">
              <a:buFont typeface="Arial" panose="020B0604020202020204" pitchFamily="34" charset="0"/>
              <a:buChar char="•"/>
            </a:pPr>
            <a:endParaRPr lang="de-DE"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12530648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76899" y="414676"/>
            <a:ext cx="7504170" cy="769441"/>
          </a:xfrm>
          <a:prstGeom prst="rect">
            <a:avLst/>
          </a:prstGeom>
        </p:spPr>
        <p:txBody>
          <a:bodyPr wrap="none">
            <a:spAutoFit/>
          </a:bodyPr>
          <a:lstStyle/>
          <a:p>
            <a:pPr algn="ctr"/>
            <a:r>
              <a:rPr lang="de-DE" sz="4400" b="1" dirty="0" smtClean="0">
                <a:ln w="9525">
                  <a:solidFill>
                    <a:schemeClr val="bg1"/>
                  </a:solidFill>
                  <a:prstDash val="solid"/>
                </a:ln>
              </a:rPr>
              <a:t>SCHREIBANLASS 65: Schulalltag</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Schreibe über einen Tag in deiner Klasse aus der Sicht einer Schulbank bzw. eines Pultes.</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8157434" cy="1815882"/>
          </a:xfrm>
          <a:prstGeom prst="rect">
            <a:avLst/>
          </a:prstGeom>
          <a:noFill/>
        </p:spPr>
        <p:txBody>
          <a:bodyPr wrap="square" lIns="91440" tIns="45720" rIns="91440" bIns="45720">
            <a:spAutoFit/>
          </a:bodyPr>
          <a:lstStyle/>
          <a:p>
            <a:r>
              <a:rPr lang="de-DE" sz="2800" dirty="0" smtClean="0">
                <a:ln w="10160">
                  <a:solidFill>
                    <a:schemeClr val="tx1"/>
                  </a:solidFill>
                  <a:prstDash val="solid"/>
                </a:ln>
              </a:rPr>
              <a:t>Beachte die Eigenschaften des </a:t>
            </a:r>
            <a:r>
              <a:rPr lang="de-DE" sz="2800" dirty="0" smtClean="0">
                <a:ln w="10160">
                  <a:solidFill>
                    <a:schemeClr val="tx1"/>
                  </a:solidFill>
                  <a:prstDash val="solid"/>
                </a:ln>
              </a:rPr>
              <a:t>Erzählers, da </a:t>
            </a:r>
            <a:r>
              <a:rPr lang="de-DE" sz="2800" dirty="0" smtClean="0">
                <a:ln w="10160">
                  <a:solidFill>
                    <a:schemeClr val="tx1"/>
                  </a:solidFill>
                  <a:prstDash val="solid"/>
                </a:ln>
              </a:rPr>
              <a:t>es sich nicht um einen Menschen </a:t>
            </a:r>
            <a:r>
              <a:rPr lang="de-DE" sz="2800" dirty="0" smtClean="0">
                <a:ln w="10160">
                  <a:solidFill>
                    <a:schemeClr val="tx1"/>
                  </a:solidFill>
                  <a:prstDash val="solid"/>
                </a:ln>
              </a:rPr>
              <a:t>handelt</a:t>
            </a:r>
            <a:r>
              <a:rPr lang="de-DE" sz="2800" dirty="0" smtClean="0">
                <a:ln w="10160">
                  <a:solidFill>
                    <a:schemeClr val="tx1"/>
                  </a:solidFill>
                  <a:prstDash val="solid"/>
                </a:ln>
              </a:rPr>
              <a:t>. Auch seine </a:t>
            </a:r>
            <a:r>
              <a:rPr lang="de-DE" sz="2800" dirty="0" smtClean="0">
                <a:ln w="10160">
                  <a:solidFill>
                    <a:schemeClr val="tx1"/>
                  </a:solidFill>
                  <a:prstDash val="solid"/>
                </a:ln>
              </a:rPr>
              <a:t>Beschaffenheit ist </a:t>
            </a:r>
            <a:r>
              <a:rPr lang="de-DE" sz="2800" dirty="0" smtClean="0">
                <a:ln w="10160">
                  <a:solidFill>
                    <a:schemeClr val="tx1"/>
                  </a:solidFill>
                  <a:prstDash val="solid"/>
                </a:ln>
              </a:rPr>
              <a:t>von </a:t>
            </a:r>
            <a:r>
              <a:rPr lang="de-DE" sz="2800" dirty="0">
                <a:ln w="10160">
                  <a:solidFill>
                    <a:schemeClr val="tx1"/>
                  </a:solidFill>
                  <a:prstDash val="solid"/>
                </a:ln>
              </a:rPr>
              <a:t>B</a:t>
            </a:r>
            <a:r>
              <a:rPr lang="de-DE" sz="2800" dirty="0" smtClean="0">
                <a:ln w="10160">
                  <a:solidFill>
                    <a:schemeClr val="tx1"/>
                  </a:solidFill>
                  <a:prstDash val="solid"/>
                </a:ln>
              </a:rPr>
              <a:t>edeutung.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397284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0923" y="414676"/>
            <a:ext cx="8525796" cy="769441"/>
          </a:xfrm>
          <a:prstGeom prst="rect">
            <a:avLst/>
          </a:prstGeom>
        </p:spPr>
        <p:txBody>
          <a:bodyPr wrap="none">
            <a:spAutoFit/>
          </a:bodyPr>
          <a:lstStyle/>
          <a:p>
            <a:pPr algn="ctr"/>
            <a:r>
              <a:rPr lang="de-DE" sz="4400" b="1" dirty="0" smtClean="0">
                <a:ln w="9525">
                  <a:solidFill>
                    <a:schemeClr val="bg1"/>
                  </a:solidFill>
                  <a:prstDash val="solid"/>
                </a:ln>
              </a:rPr>
              <a:t>SCHREIBANLASS 66: Brainstorming  </a:t>
            </a:r>
            <a:endParaRPr lang="de-DE" sz="4400" b="1" cap="none" spc="0" dirty="0">
              <a:ln w="9525">
                <a:solidFill>
                  <a:schemeClr val="bg1"/>
                </a:solidFill>
                <a:prstDash val="solid"/>
              </a:ln>
            </a:endParaRPr>
          </a:p>
        </p:txBody>
      </p:sp>
      <p:sp>
        <p:nvSpPr>
          <p:cNvPr id="8" name="Textfeld 7"/>
          <p:cNvSpPr txBox="1"/>
          <p:nvPr/>
        </p:nvSpPr>
        <p:spPr>
          <a:xfrm>
            <a:off x="622356" y="1351753"/>
            <a:ext cx="7787548" cy="2554545"/>
          </a:xfrm>
          <a:prstGeom prst="rect">
            <a:avLst/>
          </a:prstGeom>
          <a:noFill/>
        </p:spPr>
        <p:txBody>
          <a:bodyPr wrap="square" rtlCol="0">
            <a:spAutoFit/>
          </a:bodyPr>
          <a:lstStyle/>
          <a:p>
            <a:r>
              <a:rPr lang="de-DE" sz="3200" dirty="0" smtClean="0">
                <a:latin typeface="Comic Sans MS" panose="030F0702030302020204" pitchFamily="66" charset="0"/>
              </a:rPr>
              <a:t>Such dir einen der untenstehenden Begriffe aus und erstelle dazu einen Gedankenschwarm auf einem </a:t>
            </a:r>
            <a:r>
              <a:rPr lang="de-DE" sz="3200" dirty="0" err="1" smtClean="0">
                <a:latin typeface="Comic Sans MS" panose="030F0702030302020204" pitchFamily="66" charset="0"/>
              </a:rPr>
              <a:t>Kladdeblatt</a:t>
            </a:r>
            <a:r>
              <a:rPr lang="de-DE" sz="3200" dirty="0" smtClean="0">
                <a:latin typeface="Comic Sans MS" panose="030F0702030302020204" pitchFamily="66" charset="0"/>
              </a:rPr>
              <a:t>. Verfasse anschließend einen Blogbeitrag dazu.</a:t>
            </a:r>
            <a:endParaRPr lang="de-DE" sz="3200" dirty="0">
              <a:latin typeface="Comic Sans MS" panose="030F0702030302020204" pitchFamily="66" charset="0"/>
            </a:endParaRPr>
          </a:p>
        </p:txBody>
      </p:sp>
      <p:sp>
        <p:nvSpPr>
          <p:cNvPr id="10" name="Rechteck 9"/>
          <p:cNvSpPr/>
          <p:nvPr/>
        </p:nvSpPr>
        <p:spPr>
          <a:xfrm>
            <a:off x="725529" y="4166932"/>
            <a:ext cx="7571303" cy="2677656"/>
          </a:xfrm>
          <a:prstGeom prst="rect">
            <a:avLst/>
          </a:prstGeom>
          <a:noFill/>
        </p:spPr>
        <p:txBody>
          <a:bodyPr wrap="none" lIns="91440" tIns="45720" rIns="91440" bIns="45720">
            <a:spAutoFit/>
          </a:bodyPr>
          <a:lstStyle/>
          <a:p>
            <a:r>
              <a:rPr lang="de-DE" sz="2800" cap="none" spc="0" dirty="0" smtClean="0">
                <a:ln w="10160">
                  <a:solidFill>
                    <a:schemeClr val="tx1"/>
                  </a:solidFill>
                  <a:prstDash val="solid"/>
                </a:ln>
              </a:rPr>
              <a:t>Skiurlaub			Angst</a:t>
            </a:r>
          </a:p>
          <a:p>
            <a:r>
              <a:rPr lang="de-DE" sz="2800" dirty="0">
                <a:ln w="10160">
                  <a:solidFill>
                    <a:schemeClr val="tx1"/>
                  </a:solidFill>
                  <a:prstDash val="solid"/>
                </a:ln>
              </a:rPr>
              <a:t>	</a:t>
            </a:r>
            <a:r>
              <a:rPr lang="de-DE" sz="2800" dirty="0" smtClean="0">
                <a:ln w="10160">
                  <a:solidFill>
                    <a:schemeClr val="tx1"/>
                  </a:solidFill>
                  <a:prstDash val="solid"/>
                </a:ln>
              </a:rPr>
              <a:t>      Meine </a:t>
            </a:r>
            <a:r>
              <a:rPr lang="de-DE" sz="2800" dirty="0" smtClean="0">
                <a:ln w="10160">
                  <a:solidFill>
                    <a:schemeClr val="tx1"/>
                  </a:solidFill>
                  <a:prstDash val="solid"/>
                </a:ln>
              </a:rPr>
              <a:t>Katze		</a:t>
            </a:r>
          </a:p>
          <a:p>
            <a:r>
              <a:rPr lang="de-DE" sz="2800" dirty="0" smtClean="0">
                <a:ln w="10160">
                  <a:solidFill>
                    <a:schemeClr val="tx1"/>
                  </a:solidFill>
                  <a:prstDash val="solid"/>
                </a:ln>
              </a:rPr>
              <a:t>				</a:t>
            </a:r>
            <a:r>
              <a:rPr lang="de-DE" sz="2800" dirty="0" smtClean="0">
                <a:ln w="10160">
                  <a:solidFill>
                    <a:schemeClr val="tx1"/>
                  </a:solidFill>
                  <a:prstDash val="solid"/>
                </a:ln>
              </a:rPr>
              <a:t>     Pech </a:t>
            </a:r>
            <a:r>
              <a:rPr lang="de-DE" sz="2800" dirty="0" smtClean="0">
                <a:ln w="10160">
                  <a:solidFill>
                    <a:schemeClr val="tx1"/>
                  </a:solidFill>
                  <a:prstDash val="solid"/>
                </a:ln>
              </a:rPr>
              <a:t>gehabt</a:t>
            </a:r>
          </a:p>
          <a:p>
            <a:r>
              <a:rPr lang="de-DE" sz="2800" dirty="0" smtClean="0">
                <a:ln w="10160">
                  <a:solidFill>
                    <a:schemeClr val="tx1"/>
                  </a:solidFill>
                  <a:prstDash val="solid"/>
                </a:ln>
              </a:rPr>
              <a:t>Kamillentee	</a:t>
            </a:r>
          </a:p>
          <a:p>
            <a:r>
              <a:rPr lang="de-DE" sz="2800" dirty="0">
                <a:ln w="10160">
                  <a:solidFill>
                    <a:schemeClr val="tx1"/>
                  </a:solidFill>
                  <a:prstDash val="solid"/>
                </a:ln>
              </a:rPr>
              <a:t>	</a:t>
            </a:r>
            <a:r>
              <a:rPr lang="de-DE" sz="2800" dirty="0" smtClean="0">
                <a:ln w="10160">
                  <a:solidFill>
                    <a:schemeClr val="tx1"/>
                  </a:solidFill>
                  <a:prstDash val="solid"/>
                </a:ln>
              </a:rPr>
              <a:t>	Zu spät gekommen		</a:t>
            </a:r>
          </a:p>
          <a:p>
            <a:r>
              <a:rPr lang="de-DE" sz="2800" dirty="0">
                <a:ln w="10160">
                  <a:solidFill>
                    <a:schemeClr val="tx1"/>
                  </a:solidFill>
                  <a:prstDash val="solid"/>
                </a:ln>
              </a:rPr>
              <a:t>	</a:t>
            </a:r>
            <a:r>
              <a:rPr lang="de-DE" sz="2800" dirty="0" smtClean="0">
                <a:ln w="10160">
                  <a:solidFill>
                    <a:schemeClr val="tx1"/>
                  </a:solidFill>
                  <a:prstDash val="solid"/>
                </a:ln>
              </a:rPr>
              <a:t>				Freund/Freundin</a:t>
            </a:r>
            <a:r>
              <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	</a:t>
            </a: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823742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35510" y="462483"/>
            <a:ext cx="8223340" cy="769441"/>
          </a:xfrm>
          <a:prstGeom prst="rect">
            <a:avLst/>
          </a:prstGeom>
        </p:spPr>
        <p:txBody>
          <a:bodyPr wrap="none">
            <a:spAutoFit/>
          </a:bodyPr>
          <a:lstStyle/>
          <a:p>
            <a:pPr algn="ctr"/>
            <a:r>
              <a:rPr lang="de-DE" sz="4400" b="1" dirty="0" smtClean="0">
                <a:ln w="9525">
                  <a:solidFill>
                    <a:schemeClr val="bg1"/>
                  </a:solidFill>
                  <a:prstDash val="solid"/>
                </a:ln>
              </a:rPr>
              <a:t>SCHREIBANLASS 67: Reizwortsätze</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Schreibe eine Geschichte, in die ein vorgegebener Satz eingebaut werden muss.</a:t>
            </a:r>
            <a:endParaRPr lang="de-DE" sz="3200" dirty="0">
              <a:latin typeface="Comic Sans MS" panose="030F0702030302020204" pitchFamily="66" charset="0"/>
            </a:endParaRPr>
          </a:p>
        </p:txBody>
      </p:sp>
      <p:sp>
        <p:nvSpPr>
          <p:cNvPr id="10" name="Rechteck 9"/>
          <p:cNvSpPr/>
          <p:nvPr/>
        </p:nvSpPr>
        <p:spPr>
          <a:xfrm>
            <a:off x="622355" y="3459162"/>
            <a:ext cx="7506505"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a:t>
            </a:r>
            <a:r>
              <a:rPr lang="de-DE" sz="2800" dirty="0" smtClean="0">
                <a:ln w="10160">
                  <a:solidFill>
                    <a:schemeClr val="tx1"/>
                  </a:solidFill>
                  <a:prstDash val="solid"/>
                </a:ln>
              </a:rPr>
              <a:t>lötzlich kippte das Ruderboot zur Seite.</a:t>
            </a:r>
          </a:p>
          <a:p>
            <a:pPr marL="457200" indent="-457200">
              <a:buFont typeface="Wingdings" panose="05000000000000000000" pitchFamily="2" charset="2"/>
              <a:buChar char="ü"/>
            </a:pPr>
            <a:r>
              <a:rPr lang="de-DE" sz="2800" dirty="0" smtClean="0">
                <a:ln w="10160">
                  <a:solidFill>
                    <a:schemeClr val="tx1"/>
                  </a:solidFill>
                  <a:prstDash val="solid"/>
                </a:ln>
              </a:rPr>
              <a:t>Im Strafraum kam der Stürmer zu Fall.</a:t>
            </a:r>
          </a:p>
          <a:p>
            <a:pPr marL="457200" indent="-457200">
              <a:buFont typeface="Wingdings" panose="05000000000000000000" pitchFamily="2" charset="2"/>
              <a:buChar char="ü"/>
            </a:pPr>
            <a:r>
              <a:rPr lang="de-DE" sz="2800" cap="none" spc="0" dirty="0" smtClean="0">
                <a:ln w="10160">
                  <a:solidFill>
                    <a:schemeClr val="tx1"/>
                  </a:solidFill>
                  <a:prstDash val="solid"/>
                </a:ln>
              </a:rPr>
              <a:t>Der Einbrecher blieb im Schaufenster </a:t>
            </a:r>
            <a:r>
              <a:rPr lang="de-DE" sz="2800" cap="none" spc="0" dirty="0" smtClean="0">
                <a:ln w="10160">
                  <a:solidFill>
                    <a:schemeClr val="tx1"/>
                  </a:solidFill>
                  <a:prstDash val="solid"/>
                </a:ln>
              </a:rPr>
              <a:t>stecken</a:t>
            </a:r>
            <a:r>
              <a:rPr lang="de-DE" sz="2800" cap="none" spc="0" dirty="0" smtClean="0">
                <a:ln w="10160">
                  <a:solidFill>
                    <a:schemeClr val="tx1"/>
                  </a:solidFill>
                  <a:prstDash val="solid"/>
                </a:ln>
              </a:rPr>
              <a:t>.</a:t>
            </a:r>
          </a:p>
          <a:p>
            <a:endParaRPr lang="de-DE" sz="2800" dirty="0" smtClean="0">
              <a:ln w="10160">
                <a:solidFill>
                  <a:schemeClr val="tx1"/>
                </a:solidFill>
                <a:prstDash val="solid"/>
              </a:ln>
            </a:endParaRPr>
          </a:p>
          <a:p>
            <a:endParaRPr lang="de-DE" sz="2800" dirty="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Erzählzeit: Präteritum / Imperfekt</a:t>
            </a:r>
            <a:endParaRPr lang="de-DE" sz="2800" cap="none" spc="0" dirty="0">
              <a:ln w="10160">
                <a:solidFill>
                  <a:schemeClr val="tx1"/>
                </a:solidFill>
                <a:prstDash val="solid"/>
              </a:ln>
            </a:endParaRPr>
          </a:p>
        </p:txBody>
      </p:sp>
    </p:spTree>
    <p:extLst>
      <p:ext uri="{BB962C8B-B14F-4D97-AF65-F5344CB8AC3E}">
        <p14:creationId xmlns:p14="http://schemas.microsoft.com/office/powerpoint/2010/main" val="41533643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84589" y="414676"/>
            <a:ext cx="8989576" cy="769441"/>
          </a:xfrm>
          <a:prstGeom prst="rect">
            <a:avLst/>
          </a:prstGeom>
        </p:spPr>
        <p:txBody>
          <a:bodyPr wrap="none">
            <a:spAutoFit/>
          </a:bodyPr>
          <a:lstStyle/>
          <a:p>
            <a:pPr algn="ctr"/>
            <a:r>
              <a:rPr lang="de-DE" sz="4400" b="1" dirty="0" smtClean="0">
                <a:ln w="9525">
                  <a:solidFill>
                    <a:schemeClr val="bg1"/>
                  </a:solidFill>
                  <a:prstDash val="solid"/>
                </a:ln>
              </a:rPr>
              <a:t>SCHREIBANLASS 68: Eigene Meinung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Muss man sich immer nach dem neuesten Modetrend kleiden? Schreibe deine eigene Meinung!</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5" y="3684291"/>
            <a:ext cx="7638241"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Einleitung: Welches Thema?</a:t>
            </a:r>
          </a:p>
          <a:p>
            <a:pPr marL="457200" indent="-457200">
              <a:buFont typeface="Wingdings" panose="05000000000000000000" pitchFamily="2" charset="2"/>
              <a:buChar char="ü"/>
            </a:pPr>
            <a:r>
              <a:rPr lang="de-DE" sz="2800" dirty="0" smtClean="0">
                <a:ln w="10160">
                  <a:solidFill>
                    <a:schemeClr val="tx1"/>
                  </a:solidFill>
                  <a:prstDash val="solid"/>
                </a:ln>
              </a:rPr>
              <a:t>Klare Formulierung – durch Argumente</a:t>
            </a:r>
          </a:p>
          <a:p>
            <a:r>
              <a:rPr lang="de-DE" sz="2800" dirty="0">
                <a:ln w="10160">
                  <a:solidFill>
                    <a:schemeClr val="tx1"/>
                  </a:solidFill>
                  <a:prstDash val="solid"/>
                </a:ln>
              </a:rPr>
              <a:t> </a:t>
            </a:r>
            <a:r>
              <a:rPr lang="de-DE" sz="2800" dirty="0" smtClean="0">
                <a:ln w="10160">
                  <a:solidFill>
                    <a:schemeClr val="tx1"/>
                  </a:solidFill>
                  <a:prstDash val="solid"/>
                </a:ln>
              </a:rPr>
              <a:t>    erklären und mit Beispielen </a:t>
            </a:r>
            <a:r>
              <a:rPr lang="de-DE" sz="2800" dirty="0" smtClean="0">
                <a:ln w="10160">
                  <a:solidFill>
                    <a:schemeClr val="tx1"/>
                  </a:solidFill>
                  <a:prstDash val="solid"/>
                </a:ln>
              </a:rPr>
              <a:t>hinterlegen</a:t>
            </a:r>
            <a:endParaRPr lang="de-DE" sz="280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Stärkste Begründung: </a:t>
            </a:r>
          </a:p>
          <a:p>
            <a:r>
              <a:rPr lang="de-DE" sz="2800" dirty="0">
                <a:ln w="10160">
                  <a:solidFill>
                    <a:schemeClr val="tx1"/>
                  </a:solidFill>
                  <a:prstDash val="solid"/>
                </a:ln>
              </a:rPr>
              <a:t> </a:t>
            </a:r>
            <a:r>
              <a:rPr lang="de-DE" sz="2800" dirty="0" smtClean="0">
                <a:ln w="10160">
                  <a:solidFill>
                    <a:schemeClr val="tx1"/>
                  </a:solidFill>
                  <a:prstDash val="solid"/>
                </a:ln>
              </a:rPr>
              <a:t>    unmittelbar vor dem Schluss</a:t>
            </a:r>
          </a:p>
          <a:p>
            <a:pPr marL="457200" indent="-457200">
              <a:buFont typeface="Wingdings" panose="05000000000000000000" pitchFamily="2" charset="2"/>
              <a:buChar char="ü"/>
            </a:pPr>
            <a:r>
              <a:rPr lang="de-DE" sz="2800" dirty="0" smtClean="0">
                <a:ln w="10160">
                  <a:solidFill>
                    <a:schemeClr val="tx1"/>
                  </a:solidFill>
                  <a:prstDash val="solid"/>
                </a:ln>
              </a:rPr>
              <a:t>Schluss: wichtigste Aussage wiederholen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70459692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01654" y="462483"/>
            <a:ext cx="7553671" cy="769441"/>
          </a:xfrm>
          <a:prstGeom prst="rect">
            <a:avLst/>
          </a:prstGeom>
        </p:spPr>
        <p:txBody>
          <a:bodyPr wrap="none">
            <a:spAutoFit/>
          </a:bodyPr>
          <a:lstStyle/>
          <a:p>
            <a:pPr algn="ctr"/>
            <a:r>
              <a:rPr lang="de-DE" sz="4400" b="1" dirty="0" smtClean="0">
                <a:ln w="9525">
                  <a:solidFill>
                    <a:schemeClr val="bg1"/>
                  </a:solidFill>
                  <a:prstDash val="solid"/>
                </a:ln>
              </a:rPr>
              <a:t>SCHREIBANLASS 69: Leserbrief  </a:t>
            </a:r>
            <a:endParaRPr lang="de-DE" sz="4400" b="1" cap="none" spc="0" dirty="0">
              <a:ln w="9525">
                <a:solidFill>
                  <a:schemeClr val="bg1"/>
                </a:solidFill>
                <a:prstDash val="solid"/>
              </a:ln>
            </a:endParaRPr>
          </a:p>
        </p:txBody>
      </p:sp>
      <p:sp>
        <p:nvSpPr>
          <p:cNvPr id="8" name="Textfeld 7"/>
          <p:cNvSpPr txBox="1"/>
          <p:nvPr/>
        </p:nvSpPr>
        <p:spPr>
          <a:xfrm>
            <a:off x="622356" y="1231924"/>
            <a:ext cx="7787548" cy="1077218"/>
          </a:xfrm>
          <a:prstGeom prst="rect">
            <a:avLst/>
          </a:prstGeom>
          <a:noFill/>
        </p:spPr>
        <p:txBody>
          <a:bodyPr wrap="square" rtlCol="0">
            <a:spAutoFit/>
          </a:bodyPr>
          <a:lstStyle/>
          <a:p>
            <a:r>
              <a:rPr lang="de-DE" sz="3200" dirty="0" smtClean="0">
                <a:latin typeface="Comic Sans MS" panose="030F0702030302020204" pitchFamily="66" charset="0"/>
              </a:rPr>
              <a:t>Schreibe einen offenen Brief zum Thema „Ärger auf dem Schulhof“.</a:t>
            </a:r>
            <a:endParaRPr lang="de-DE" sz="3200" dirty="0">
              <a:latin typeface="Comic Sans MS" panose="030F0702030302020204" pitchFamily="66" charset="0"/>
            </a:endParaRPr>
          </a:p>
        </p:txBody>
      </p:sp>
      <p:sp>
        <p:nvSpPr>
          <p:cNvPr id="9" name="Rechteck 8"/>
          <p:cNvSpPr/>
          <p:nvPr/>
        </p:nvSpPr>
        <p:spPr>
          <a:xfrm>
            <a:off x="662495" y="2227275"/>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2810941"/>
            <a:ext cx="7545207"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Überschrift, die Aufmerksamkeit erweckt</a:t>
            </a:r>
          </a:p>
          <a:p>
            <a:pPr marL="457200" indent="-457200">
              <a:buFont typeface="Wingdings" panose="05000000000000000000" pitchFamily="2" charset="2"/>
              <a:buChar char="ü"/>
            </a:pPr>
            <a:r>
              <a:rPr lang="de-DE" sz="2800" dirty="0" smtClean="0">
                <a:ln w="10160">
                  <a:solidFill>
                    <a:schemeClr val="tx1"/>
                  </a:solidFill>
                  <a:prstDash val="solid"/>
                </a:ln>
              </a:rPr>
              <a:t>Einleitungssatz, der das Thema definiert</a:t>
            </a:r>
          </a:p>
          <a:p>
            <a:pPr marL="457200" indent="-457200">
              <a:buFont typeface="Wingdings" panose="05000000000000000000" pitchFamily="2" charset="2"/>
              <a:buChar char="ü"/>
            </a:pPr>
            <a:r>
              <a:rPr lang="de-DE" sz="2800" dirty="0" smtClean="0">
                <a:ln w="10160">
                  <a:solidFill>
                    <a:schemeClr val="tx1"/>
                  </a:solidFill>
                  <a:prstDash val="solid"/>
                </a:ln>
              </a:rPr>
              <a:t>Hauptteil: geordnete Darlegung </a:t>
            </a:r>
            <a:r>
              <a:rPr lang="de-DE" sz="2800" dirty="0" smtClean="0">
                <a:ln w="10160">
                  <a:solidFill>
                    <a:schemeClr val="tx1"/>
                  </a:solidFill>
                  <a:prstDash val="solid"/>
                </a:ln>
              </a:rPr>
              <a:t>der Gedanken</a:t>
            </a:r>
            <a:r>
              <a:rPr lang="de-DE" sz="2800" dirty="0" smtClean="0">
                <a:ln w="10160">
                  <a:solidFill>
                    <a:schemeClr val="tx1"/>
                  </a:solidFill>
                  <a:prstDash val="solid"/>
                </a:ln>
              </a:rPr>
              <a:t>, </a:t>
            </a:r>
            <a:endParaRPr lang="de-DE" sz="2800" dirty="0" smtClean="0">
              <a:ln w="10160">
                <a:solidFill>
                  <a:schemeClr val="tx1"/>
                </a:solidFill>
                <a:prstDash val="solid"/>
              </a:ln>
            </a:endParaRPr>
          </a:p>
          <a:p>
            <a:r>
              <a:rPr lang="de-DE" sz="2800" dirty="0" smtClean="0">
                <a:ln w="10160">
                  <a:solidFill>
                    <a:schemeClr val="tx1"/>
                  </a:solidFill>
                  <a:prstDash val="solid"/>
                </a:ln>
              </a:rPr>
              <a:t>      eigene </a:t>
            </a:r>
            <a:r>
              <a:rPr lang="de-DE" sz="2800" dirty="0" smtClean="0">
                <a:ln w="10160">
                  <a:solidFill>
                    <a:schemeClr val="tx1"/>
                  </a:solidFill>
                  <a:prstDash val="solid"/>
                </a:ln>
              </a:rPr>
              <a:t>Meinung </a:t>
            </a:r>
            <a:r>
              <a:rPr lang="de-DE" sz="2800" dirty="0" smtClean="0">
                <a:ln w="10160">
                  <a:solidFill>
                    <a:schemeClr val="tx1"/>
                  </a:solidFill>
                  <a:prstDash val="solid"/>
                </a:ln>
              </a:rPr>
              <a:t>begründen </a:t>
            </a:r>
            <a:r>
              <a:rPr lang="de-DE" sz="2800" dirty="0" smtClean="0">
                <a:ln w="10160">
                  <a:solidFill>
                    <a:schemeClr val="tx1"/>
                  </a:solidFill>
                  <a:prstDash val="solid"/>
                </a:ln>
              </a:rPr>
              <a:t>und mit Beispielen </a:t>
            </a:r>
          </a:p>
          <a:p>
            <a:r>
              <a:rPr lang="de-DE" sz="2800" dirty="0">
                <a:ln w="10160">
                  <a:solidFill>
                    <a:schemeClr val="tx1"/>
                  </a:solidFill>
                  <a:prstDash val="solid"/>
                </a:ln>
              </a:rPr>
              <a:t> </a:t>
            </a:r>
            <a:r>
              <a:rPr lang="de-DE" sz="2800" dirty="0" smtClean="0">
                <a:ln w="10160">
                  <a:solidFill>
                    <a:schemeClr val="tx1"/>
                  </a:solidFill>
                  <a:prstDash val="solid"/>
                </a:ln>
              </a:rPr>
              <a:t>   </a:t>
            </a:r>
            <a:r>
              <a:rPr lang="de-DE" sz="2800" dirty="0" smtClean="0">
                <a:ln w="10160">
                  <a:solidFill>
                    <a:schemeClr val="tx1"/>
                  </a:solidFill>
                  <a:prstDash val="solid"/>
                </a:ln>
              </a:rPr>
              <a:t>  hinterlegen</a:t>
            </a:r>
            <a:endParaRPr lang="de-DE" sz="280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Schluss: Änderungsvorschläge, Forderungen,</a:t>
            </a:r>
          </a:p>
          <a:p>
            <a:r>
              <a:rPr lang="de-DE" sz="2800" dirty="0" smtClean="0">
                <a:ln w="10160">
                  <a:solidFill>
                    <a:schemeClr val="tx1"/>
                  </a:solidFill>
                  <a:prstDash val="solid"/>
                </a:ln>
              </a:rPr>
              <a:t>     Lösungsmöglichkeiten</a:t>
            </a:r>
          </a:p>
          <a:p>
            <a:pPr marL="457200" indent="-457200">
              <a:buFont typeface="Wingdings" panose="05000000000000000000" pitchFamily="2" charset="2"/>
              <a:buChar char="ü"/>
            </a:pPr>
            <a:r>
              <a:rPr lang="de-DE" sz="2800" dirty="0" smtClean="0">
                <a:ln w="10160">
                  <a:solidFill>
                    <a:schemeClr val="tx1"/>
                  </a:solidFill>
                  <a:prstDash val="solid"/>
                </a:ln>
              </a:rPr>
              <a:t>Kurze Sätze: sachlich und informativ</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67443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37648" y="247039"/>
            <a:ext cx="9931821" cy="769441"/>
          </a:xfrm>
          <a:prstGeom prst="rect">
            <a:avLst/>
          </a:prstGeom>
        </p:spPr>
        <p:txBody>
          <a:bodyPr wrap="none">
            <a:spAutoFit/>
          </a:bodyPr>
          <a:lstStyle/>
          <a:p>
            <a:pPr algn="ctr"/>
            <a:r>
              <a:rPr lang="de-DE" sz="4400" b="1" dirty="0" smtClean="0">
                <a:ln w="9525">
                  <a:solidFill>
                    <a:schemeClr val="bg1"/>
                  </a:solidFill>
                  <a:prstDash val="solid"/>
                </a:ln>
              </a:rPr>
              <a:t>SCHREIBANLASS 7: Meine Lieblingsspeise </a:t>
            </a:r>
            <a:endParaRPr lang="de-DE" sz="4400" b="1" cap="none" spc="0" dirty="0">
              <a:ln w="9525">
                <a:solidFill>
                  <a:schemeClr val="bg1"/>
                </a:solidFill>
                <a:prstDash val="solid"/>
              </a:ln>
            </a:endParaRPr>
          </a:p>
        </p:txBody>
      </p:sp>
      <p:sp>
        <p:nvSpPr>
          <p:cNvPr id="8" name="Textfeld 7"/>
          <p:cNvSpPr txBox="1"/>
          <p:nvPr/>
        </p:nvSpPr>
        <p:spPr>
          <a:xfrm>
            <a:off x="673712" y="1414949"/>
            <a:ext cx="7787548" cy="584775"/>
          </a:xfrm>
          <a:prstGeom prst="rect">
            <a:avLst/>
          </a:prstGeom>
          <a:noFill/>
        </p:spPr>
        <p:txBody>
          <a:bodyPr wrap="square" rtlCol="0">
            <a:spAutoFit/>
          </a:bodyPr>
          <a:lstStyle/>
          <a:p>
            <a:r>
              <a:rPr lang="de-DE" sz="3200" dirty="0" smtClean="0">
                <a:latin typeface="Comic Sans MS" panose="030F0702030302020204" pitchFamily="66" charset="0"/>
              </a:rPr>
              <a:t>Berichte uns von deiner Lieblingsspeise.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5" y="3684292"/>
            <a:ext cx="6744359"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Welches sind die Zutaten? (Rezept)</a:t>
            </a:r>
          </a:p>
          <a:p>
            <a:pPr marL="457200" indent="-457200">
              <a:buFont typeface="Wingdings" panose="05000000000000000000" pitchFamily="2" charset="2"/>
              <a:buChar char="ü"/>
            </a:pPr>
            <a:r>
              <a:rPr lang="de-DE" sz="2800" dirty="0" smtClean="0">
                <a:ln w="10160">
                  <a:solidFill>
                    <a:schemeClr val="tx1"/>
                  </a:solidFill>
                  <a:prstDash val="solid"/>
                </a:ln>
              </a:rPr>
              <a:t>Wer bereitet sie zu?</a:t>
            </a:r>
          </a:p>
          <a:p>
            <a:pPr marL="457200" indent="-457200">
              <a:buFont typeface="Wingdings" panose="05000000000000000000" pitchFamily="2" charset="2"/>
              <a:buChar char="ü"/>
            </a:pPr>
            <a:r>
              <a:rPr lang="de-DE" sz="2800" dirty="0" smtClean="0">
                <a:ln w="10160">
                  <a:solidFill>
                    <a:schemeClr val="tx1"/>
                  </a:solidFill>
                  <a:prstDash val="solid"/>
                </a:ln>
              </a:rPr>
              <a:t>Wo kaufst du die Zutaten?</a:t>
            </a:r>
          </a:p>
          <a:p>
            <a:pPr marL="457200" indent="-457200">
              <a:buFont typeface="Wingdings" panose="05000000000000000000" pitchFamily="2" charset="2"/>
              <a:buChar char="ü"/>
            </a:pPr>
            <a:r>
              <a:rPr lang="de-DE" sz="2800" dirty="0" smtClean="0">
                <a:ln w="10160">
                  <a:solidFill>
                    <a:schemeClr val="tx1"/>
                  </a:solidFill>
                  <a:prstDash val="solid"/>
                </a:ln>
              </a:rPr>
              <a:t>Wie oft isst du sie?</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0762451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5119" y="522397"/>
            <a:ext cx="7031412" cy="769441"/>
          </a:xfrm>
          <a:prstGeom prst="rect">
            <a:avLst/>
          </a:prstGeom>
        </p:spPr>
        <p:txBody>
          <a:bodyPr wrap="none">
            <a:spAutoFit/>
          </a:bodyPr>
          <a:lstStyle/>
          <a:p>
            <a:pPr algn="ctr"/>
            <a:r>
              <a:rPr lang="de-DE" sz="4400" b="1" dirty="0" smtClean="0">
                <a:ln w="9525">
                  <a:solidFill>
                    <a:schemeClr val="bg1"/>
                  </a:solidFill>
                  <a:prstDash val="solid"/>
                </a:ln>
              </a:rPr>
              <a:t>SCHREIBANLASS 70:  Fantasie</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Wähle eine Überschrift aus. Mit etwas Fantasie kannst du einen Blogbeitrag verfassen.</a:t>
            </a:r>
            <a:endParaRPr lang="de-DE" sz="3200" dirty="0">
              <a:latin typeface="Comic Sans MS" panose="030F0702030302020204" pitchFamily="66" charset="0"/>
            </a:endParaRPr>
          </a:p>
        </p:txBody>
      </p:sp>
      <p:sp>
        <p:nvSpPr>
          <p:cNvPr id="10" name="Rechteck 9"/>
          <p:cNvSpPr/>
          <p:nvPr/>
        </p:nvSpPr>
        <p:spPr>
          <a:xfrm>
            <a:off x="622356" y="3233531"/>
            <a:ext cx="5191486"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Wenn ich im Jahr 3500 lebte …</a:t>
            </a:r>
          </a:p>
          <a:p>
            <a:pPr marL="457200" indent="-457200">
              <a:buFont typeface="Wingdings" panose="05000000000000000000" pitchFamily="2" charset="2"/>
              <a:buChar char="ü"/>
            </a:pPr>
            <a:r>
              <a:rPr lang="de-DE" sz="2800" dirty="0" smtClean="0">
                <a:ln w="10160">
                  <a:solidFill>
                    <a:schemeClr val="tx1"/>
                  </a:solidFill>
                  <a:prstDash val="solid"/>
                </a:ln>
              </a:rPr>
              <a:t>Wenn ich Millionär wäre …</a:t>
            </a:r>
          </a:p>
          <a:p>
            <a:pPr marL="457200" indent="-457200">
              <a:buFont typeface="Wingdings" panose="05000000000000000000" pitchFamily="2" charset="2"/>
              <a:buChar char="ü"/>
            </a:pPr>
            <a:r>
              <a:rPr lang="de-DE" sz="2800" dirty="0" smtClean="0">
                <a:ln w="10160">
                  <a:solidFill>
                    <a:schemeClr val="tx1"/>
                  </a:solidFill>
                  <a:prstDash val="solid"/>
                </a:ln>
              </a:rPr>
              <a:t>Wenn ich zaubern könnte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4765548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36439" y="414676"/>
            <a:ext cx="8082020" cy="769441"/>
          </a:xfrm>
          <a:prstGeom prst="rect">
            <a:avLst/>
          </a:prstGeom>
        </p:spPr>
        <p:txBody>
          <a:bodyPr wrap="none">
            <a:spAutoFit/>
          </a:bodyPr>
          <a:lstStyle/>
          <a:p>
            <a:pPr algn="ctr"/>
            <a:r>
              <a:rPr lang="de-DE" sz="4400" b="1" dirty="0" smtClean="0">
                <a:ln w="9525">
                  <a:solidFill>
                    <a:schemeClr val="bg1"/>
                  </a:solidFill>
                  <a:prstDash val="solid"/>
                </a:ln>
              </a:rPr>
              <a:t>SCHREIBANLASS 71: Pro / Kontra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Paula wünscht sich einen Papagei für ihr Zimmer. Ihre Eltern sind aber dagegen.</a:t>
            </a:r>
            <a:endParaRPr lang="de-DE" sz="3200" dirty="0">
              <a:latin typeface="Comic Sans MS" panose="030F0702030302020204" pitchFamily="66" charset="0"/>
            </a:endParaRPr>
          </a:p>
        </p:txBody>
      </p:sp>
      <p:sp>
        <p:nvSpPr>
          <p:cNvPr id="9" name="Rechteck 8"/>
          <p:cNvSpPr/>
          <p:nvPr/>
        </p:nvSpPr>
        <p:spPr>
          <a:xfrm>
            <a:off x="662495" y="2439437"/>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194894"/>
            <a:ext cx="7591746" cy="3108543"/>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 Gründe kann sie für die</a:t>
            </a:r>
          </a:p>
          <a:p>
            <a:r>
              <a:rPr lang="de-DE" sz="2800" dirty="0" smtClean="0">
                <a:ln w="10160">
                  <a:solidFill>
                    <a:schemeClr val="tx1"/>
                  </a:solidFill>
                  <a:prstDash val="solid"/>
                </a:ln>
              </a:rPr>
              <a:t>     Anschaffung des Vogels vorbringen?</a:t>
            </a:r>
          </a:p>
          <a:p>
            <a:pPr marL="457200" indent="-457200">
              <a:buFont typeface="Wingdings" panose="05000000000000000000" pitchFamily="2" charset="2"/>
              <a:buChar char="ü"/>
            </a:pPr>
            <a:r>
              <a:rPr lang="de-DE" sz="2800" dirty="0" smtClean="0">
                <a:ln w="10160">
                  <a:solidFill>
                    <a:schemeClr val="tx1"/>
                  </a:solidFill>
                  <a:prstDash val="solid"/>
                </a:ln>
              </a:rPr>
              <a:t>Welche Einwände könnten ihre </a:t>
            </a:r>
            <a:r>
              <a:rPr lang="de-DE" sz="2800" dirty="0" smtClean="0">
                <a:ln w="10160">
                  <a:solidFill>
                    <a:schemeClr val="tx1"/>
                  </a:solidFill>
                  <a:prstDash val="solid"/>
                </a:ln>
              </a:rPr>
              <a:t>Eltern </a:t>
            </a:r>
            <a:r>
              <a:rPr lang="de-DE" sz="2800" dirty="0" smtClean="0">
                <a:ln w="10160">
                  <a:solidFill>
                    <a:schemeClr val="tx1"/>
                  </a:solidFill>
                  <a:prstDash val="solid"/>
                </a:ln>
              </a:rPr>
              <a:t>haben?</a:t>
            </a:r>
          </a:p>
          <a:p>
            <a:endParaRPr lang="de-DE" sz="2800" dirty="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Einleitung: Thema nennen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81924394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15787" y="582312"/>
            <a:ext cx="9941504" cy="769441"/>
          </a:xfrm>
          <a:prstGeom prst="rect">
            <a:avLst/>
          </a:prstGeom>
        </p:spPr>
        <p:txBody>
          <a:bodyPr wrap="none">
            <a:spAutoFit/>
          </a:bodyPr>
          <a:lstStyle/>
          <a:p>
            <a:pPr algn="ctr"/>
            <a:r>
              <a:rPr lang="de-DE" sz="4400" b="1" dirty="0" smtClean="0">
                <a:ln w="9525">
                  <a:solidFill>
                    <a:schemeClr val="bg1"/>
                  </a:solidFill>
                  <a:prstDash val="solid"/>
                </a:ln>
              </a:rPr>
              <a:t>SCHREIBANLASS 72: Dreifelderwirtschaft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kurzen Blogbeitrag zur Dreifelderwirtschaft.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134063"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Sommergetreide</a:t>
            </a:r>
          </a:p>
          <a:p>
            <a:pPr marL="457200" indent="-457200">
              <a:buFont typeface="Wingdings" panose="05000000000000000000" pitchFamily="2" charset="2"/>
              <a:buChar char="ü"/>
            </a:pPr>
            <a:r>
              <a:rPr lang="de-DE" sz="2800" dirty="0" smtClean="0">
                <a:ln w="10160">
                  <a:solidFill>
                    <a:schemeClr val="tx1"/>
                  </a:solidFill>
                  <a:prstDash val="solid"/>
                </a:ln>
              </a:rPr>
              <a:t>Brache</a:t>
            </a:r>
          </a:p>
          <a:p>
            <a:pPr marL="457200" indent="-457200">
              <a:buFont typeface="Wingdings" panose="05000000000000000000" pitchFamily="2" charset="2"/>
              <a:buChar char="ü"/>
            </a:pPr>
            <a:r>
              <a:rPr lang="de-DE" sz="2800" dirty="0" smtClean="0">
                <a:ln w="10160">
                  <a:solidFill>
                    <a:schemeClr val="tx1"/>
                  </a:solidFill>
                  <a:prstDash val="solid"/>
                </a:ln>
              </a:rPr>
              <a:t>Flurzwang</a:t>
            </a:r>
          </a:p>
          <a:p>
            <a:pPr marL="457200" indent="-457200">
              <a:buFont typeface="Wingdings" panose="05000000000000000000" pitchFamily="2" charset="2"/>
              <a:buChar char="ü"/>
            </a:pPr>
            <a:r>
              <a:rPr lang="de-DE" sz="2800" dirty="0" smtClean="0">
                <a:ln w="10160">
                  <a:solidFill>
                    <a:schemeClr val="tx1"/>
                  </a:solidFill>
                  <a:prstDash val="solid"/>
                </a:ln>
              </a:rPr>
              <a:t>Wintergetreide</a:t>
            </a:r>
          </a:p>
          <a:p>
            <a:pPr marL="457200" indent="-457200">
              <a:buFont typeface="Wingdings" panose="05000000000000000000" pitchFamily="2" charset="2"/>
              <a:buChar char="ü"/>
            </a:pPr>
            <a:r>
              <a:rPr lang="de-DE" sz="2800" dirty="0" smtClean="0">
                <a:ln w="10160">
                  <a:solidFill>
                    <a:schemeClr val="tx1"/>
                  </a:solidFill>
                  <a:prstDash val="solid"/>
                </a:ln>
              </a:rPr>
              <a:t>regenerieren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575128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7433" y="462483"/>
            <a:ext cx="8481233" cy="769441"/>
          </a:xfrm>
          <a:prstGeom prst="rect">
            <a:avLst/>
          </a:prstGeom>
        </p:spPr>
        <p:txBody>
          <a:bodyPr wrap="none">
            <a:spAutoFit/>
          </a:bodyPr>
          <a:lstStyle/>
          <a:p>
            <a:pPr algn="ctr"/>
            <a:r>
              <a:rPr lang="de-DE" sz="4400" b="1" dirty="0" smtClean="0">
                <a:ln w="9525">
                  <a:solidFill>
                    <a:schemeClr val="bg1"/>
                  </a:solidFill>
                  <a:prstDash val="solid"/>
                </a:ln>
              </a:rPr>
              <a:t>SCHREIBANLASS 73: Altes Ägypten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Welche Folgen hatte der Klimawandel im alten Ägypten?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538550"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Epoche: Altertum / Antike</a:t>
            </a:r>
          </a:p>
          <a:p>
            <a:pPr marL="457200" indent="-457200">
              <a:buFont typeface="Wingdings" panose="05000000000000000000" pitchFamily="2" charset="2"/>
              <a:buChar char="ü"/>
            </a:pPr>
            <a:r>
              <a:rPr lang="de-DE" sz="2800" dirty="0" smtClean="0">
                <a:ln w="10160">
                  <a:solidFill>
                    <a:schemeClr val="tx1"/>
                  </a:solidFill>
                  <a:prstDash val="solid"/>
                </a:ln>
              </a:rPr>
              <a:t>Unterschiede zur Steinzeit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2081318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83219" y="373742"/>
            <a:ext cx="6056466" cy="1446550"/>
          </a:xfrm>
          <a:prstGeom prst="rect">
            <a:avLst/>
          </a:prstGeom>
        </p:spPr>
        <p:txBody>
          <a:bodyPr wrap="none">
            <a:spAutoFit/>
          </a:bodyPr>
          <a:lstStyle/>
          <a:p>
            <a:pPr algn="ctr"/>
            <a:r>
              <a:rPr lang="de-DE" sz="4400" b="1" dirty="0" smtClean="0">
                <a:ln w="9525">
                  <a:solidFill>
                    <a:schemeClr val="bg1"/>
                  </a:solidFill>
                  <a:prstDash val="solid"/>
                </a:ln>
              </a:rPr>
              <a:t>SCHREIBANLASS 74: </a:t>
            </a:r>
          </a:p>
          <a:p>
            <a:pPr algn="ctr"/>
            <a:r>
              <a:rPr lang="de-DE" sz="4400" b="1" dirty="0" smtClean="0">
                <a:ln w="9525">
                  <a:solidFill>
                    <a:schemeClr val="bg1"/>
                  </a:solidFill>
                  <a:prstDash val="solid"/>
                </a:ln>
              </a:rPr>
              <a:t>Die Addition der Brüche  </a:t>
            </a:r>
            <a:endParaRPr lang="de-DE" sz="4400" b="1" cap="none" spc="0" dirty="0">
              <a:ln w="9525">
                <a:solidFill>
                  <a:schemeClr val="bg1"/>
                </a:solidFill>
                <a:prstDash val="solid"/>
              </a:ln>
            </a:endParaRPr>
          </a:p>
        </p:txBody>
      </p:sp>
      <p:sp>
        <p:nvSpPr>
          <p:cNvPr id="8" name="Textfeld 7"/>
          <p:cNvSpPr txBox="1"/>
          <p:nvPr/>
        </p:nvSpPr>
        <p:spPr>
          <a:xfrm>
            <a:off x="622356" y="2461544"/>
            <a:ext cx="7787548" cy="1569660"/>
          </a:xfrm>
          <a:prstGeom prst="rect">
            <a:avLst/>
          </a:prstGeom>
          <a:noFill/>
        </p:spPr>
        <p:txBody>
          <a:bodyPr wrap="square" rtlCol="0">
            <a:spAutoFit/>
          </a:bodyPr>
          <a:lstStyle/>
          <a:p>
            <a:r>
              <a:rPr lang="de-DE" sz="3200" dirty="0" smtClean="0">
                <a:latin typeface="Comic Sans MS" panose="030F0702030302020204" pitchFamily="66" charset="0"/>
              </a:rPr>
              <a:t>Erfinde eine Textaufgabe zum Thema „Addition der Brüche“. Diese kann in den Kommentaren gelöst werden.</a:t>
            </a:r>
            <a:endParaRPr lang="de-DE" sz="3200" dirty="0">
              <a:latin typeface="Comic Sans MS" panose="030F0702030302020204" pitchFamily="66" charset="0"/>
            </a:endParaRPr>
          </a:p>
        </p:txBody>
      </p:sp>
      <p:sp>
        <p:nvSpPr>
          <p:cNvPr id="10" name="Rechteck 9"/>
          <p:cNvSpPr/>
          <p:nvPr/>
        </p:nvSpPr>
        <p:spPr>
          <a:xfrm>
            <a:off x="703925" y="4031204"/>
            <a:ext cx="646331" cy="954107"/>
          </a:xfrm>
          <a:prstGeom prst="rect">
            <a:avLst/>
          </a:prstGeom>
          <a:noFill/>
        </p:spPr>
        <p:txBody>
          <a:bodyPr wrap="none" lIns="91440" tIns="45720" rIns="91440" bIns="45720">
            <a:spAutoFit/>
          </a:bodyPr>
          <a:lstStyle/>
          <a:p>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3508790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91422" y="522397"/>
            <a:ext cx="8183651" cy="769441"/>
          </a:xfrm>
          <a:prstGeom prst="rect">
            <a:avLst/>
          </a:prstGeom>
        </p:spPr>
        <p:txBody>
          <a:bodyPr wrap="none">
            <a:spAutoFit/>
          </a:bodyPr>
          <a:lstStyle/>
          <a:p>
            <a:pPr algn="ctr"/>
            <a:r>
              <a:rPr lang="de-DE" sz="4400" b="1" dirty="0" smtClean="0">
                <a:ln w="9525">
                  <a:solidFill>
                    <a:schemeClr val="bg1"/>
                  </a:solidFill>
                  <a:prstDash val="solid"/>
                </a:ln>
              </a:rPr>
              <a:t>SCHREIBANLASS 75: Offener Käfig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mit dem folgenden Titel „</a:t>
            </a:r>
            <a:r>
              <a:rPr lang="de-DE" sz="3200" dirty="0" err="1" smtClean="0">
                <a:latin typeface="Comic Sans MS" panose="030F0702030302020204" pitchFamily="66" charset="0"/>
              </a:rPr>
              <a:t>Käfigtür</a:t>
            </a:r>
            <a:r>
              <a:rPr lang="de-DE" sz="3200" dirty="0" smtClean="0">
                <a:latin typeface="Comic Sans MS" panose="030F0702030302020204" pitchFamily="66" charset="0"/>
              </a:rPr>
              <a:t> offen“.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522409"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Einleitung: Wer? Wann? Wo?</a:t>
            </a:r>
          </a:p>
          <a:p>
            <a:pPr marL="457200" indent="-457200">
              <a:buFont typeface="Wingdings" panose="05000000000000000000" pitchFamily="2" charset="2"/>
              <a:buChar char="ü"/>
            </a:pPr>
            <a:r>
              <a:rPr lang="de-DE" sz="2800" dirty="0" smtClean="0">
                <a:ln w="10160">
                  <a:solidFill>
                    <a:schemeClr val="tx1"/>
                  </a:solidFill>
                  <a:prstDash val="solid"/>
                </a:ln>
              </a:rPr>
              <a:t>Hauptteil: Was ist passiert?</a:t>
            </a:r>
          </a:p>
          <a:p>
            <a:pPr marL="457200" indent="-457200">
              <a:buFont typeface="Wingdings" panose="05000000000000000000" pitchFamily="2" charset="2"/>
              <a:buChar char="ü"/>
            </a:pPr>
            <a:r>
              <a:rPr lang="de-DE" sz="2800" dirty="0" smtClean="0">
                <a:ln w="10160">
                  <a:solidFill>
                    <a:schemeClr val="tx1"/>
                  </a:solidFill>
                  <a:prstDash val="solid"/>
                </a:ln>
              </a:rPr>
              <a:t>Schluss: Wie ist es ausgegangen?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8572003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60442" y="414676"/>
            <a:ext cx="9945543" cy="769441"/>
          </a:xfrm>
          <a:prstGeom prst="rect">
            <a:avLst/>
          </a:prstGeom>
        </p:spPr>
        <p:txBody>
          <a:bodyPr wrap="none">
            <a:spAutoFit/>
          </a:bodyPr>
          <a:lstStyle/>
          <a:p>
            <a:pPr algn="ctr"/>
            <a:r>
              <a:rPr lang="de-DE" sz="4400" b="1" dirty="0" smtClean="0">
                <a:ln w="9525">
                  <a:solidFill>
                    <a:schemeClr val="bg1"/>
                  </a:solidFill>
                  <a:prstDash val="solid"/>
                </a:ln>
              </a:rPr>
              <a:t>SCHREIBANLASS 76: Spontanes Verfassen </a:t>
            </a:r>
            <a:endParaRPr lang="de-DE" sz="4400" b="1" cap="none" spc="0" dirty="0">
              <a:ln w="9525">
                <a:solidFill>
                  <a:schemeClr val="bg1"/>
                </a:solidFill>
                <a:prstDash val="solid"/>
              </a:ln>
            </a:endParaRPr>
          </a:p>
        </p:txBody>
      </p:sp>
      <p:sp>
        <p:nvSpPr>
          <p:cNvPr id="8" name="Textfeld 7"/>
          <p:cNvSpPr txBox="1"/>
          <p:nvPr/>
        </p:nvSpPr>
        <p:spPr>
          <a:xfrm>
            <a:off x="641037" y="1175238"/>
            <a:ext cx="7787548" cy="2554545"/>
          </a:xfrm>
          <a:prstGeom prst="rect">
            <a:avLst/>
          </a:prstGeom>
          <a:noFill/>
        </p:spPr>
        <p:txBody>
          <a:bodyPr wrap="square" rtlCol="0">
            <a:spAutoFit/>
          </a:bodyPr>
          <a:lstStyle/>
          <a:p>
            <a:r>
              <a:rPr lang="de-DE" sz="3200" dirty="0" smtClean="0">
                <a:latin typeface="Comic Sans MS" panose="030F0702030302020204" pitchFamily="66" charset="0"/>
              </a:rPr>
              <a:t>Suche dir ein gemütliches Plätzchen. Schließe nun für 60 Sekunden deine Augen und achte darauf, was um dich herum passiert. Schreibe im Anschluss all deine Eindrücke auf.</a:t>
            </a:r>
            <a:endParaRPr lang="de-DE" sz="3200" dirty="0">
              <a:latin typeface="Comic Sans MS" panose="030F0702030302020204" pitchFamily="66" charset="0"/>
            </a:endParaRPr>
          </a:p>
        </p:txBody>
      </p:sp>
      <p:sp>
        <p:nvSpPr>
          <p:cNvPr id="9" name="Rechteck 8"/>
          <p:cNvSpPr/>
          <p:nvPr/>
        </p:nvSpPr>
        <p:spPr>
          <a:xfrm>
            <a:off x="681176" y="3660870"/>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4217636"/>
            <a:ext cx="5817875"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 </a:t>
            </a:r>
            <a:r>
              <a:rPr lang="de-DE" sz="2800" dirty="0">
                <a:ln w="10160">
                  <a:solidFill>
                    <a:schemeClr val="tx1"/>
                  </a:solidFill>
                  <a:prstDash val="solid"/>
                </a:ln>
              </a:rPr>
              <a:t>G</a:t>
            </a:r>
            <a:r>
              <a:rPr lang="de-DE" sz="2800" dirty="0" smtClean="0">
                <a:ln w="10160">
                  <a:solidFill>
                    <a:schemeClr val="tx1"/>
                  </a:solidFill>
                  <a:prstDash val="solid"/>
                </a:ln>
              </a:rPr>
              <a:t>eräusche hast du gehört?</a:t>
            </a:r>
          </a:p>
          <a:p>
            <a:pPr marL="457200" indent="-457200">
              <a:buFont typeface="Wingdings" panose="05000000000000000000" pitchFamily="2" charset="2"/>
              <a:buChar char="ü"/>
            </a:pPr>
            <a:r>
              <a:rPr lang="de-DE" sz="2800" dirty="0" smtClean="0">
                <a:ln w="10160">
                  <a:solidFill>
                    <a:schemeClr val="tx1"/>
                  </a:solidFill>
                  <a:prstDash val="solid"/>
                </a:ln>
              </a:rPr>
              <a:t>Hast du auch etwas gespürt?</a:t>
            </a:r>
          </a:p>
          <a:p>
            <a:pPr marL="457200" indent="-457200">
              <a:buFont typeface="Wingdings" panose="05000000000000000000" pitchFamily="2" charset="2"/>
              <a:buChar char="ü"/>
            </a:pPr>
            <a:r>
              <a:rPr lang="de-DE" sz="2800" dirty="0" smtClean="0">
                <a:ln w="10160">
                  <a:solidFill>
                    <a:schemeClr val="tx1"/>
                  </a:solidFill>
                  <a:prstDash val="solid"/>
                </a:ln>
              </a:rPr>
              <a:t>Was hast du gerochen?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78012878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59101" y="414676"/>
            <a:ext cx="8062720" cy="769441"/>
          </a:xfrm>
          <a:prstGeom prst="rect">
            <a:avLst/>
          </a:prstGeom>
        </p:spPr>
        <p:txBody>
          <a:bodyPr wrap="none">
            <a:spAutoFit/>
          </a:bodyPr>
          <a:lstStyle/>
          <a:p>
            <a:pPr algn="ctr"/>
            <a:r>
              <a:rPr lang="de-DE" sz="4400" b="1" dirty="0" smtClean="0">
                <a:ln w="9525">
                  <a:solidFill>
                    <a:schemeClr val="bg1"/>
                  </a:solidFill>
                  <a:prstDash val="solid"/>
                </a:ln>
              </a:rPr>
              <a:t>SCHREIBANLASS 77: Schneeklasse</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Verfasse einen Bericht zur Schneeklasse (=Ausflug)! Es handelt sich um einen Erlebnisbericht.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558060"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Einleitung: Überblick verschaffen</a:t>
            </a:r>
          </a:p>
          <a:p>
            <a:r>
              <a:rPr lang="de-DE" sz="2800" dirty="0">
                <a:ln w="10160">
                  <a:solidFill>
                    <a:schemeClr val="tx1"/>
                  </a:solidFill>
                  <a:prstDash val="solid"/>
                </a:ln>
              </a:rPr>
              <a:t> </a:t>
            </a:r>
            <a:r>
              <a:rPr lang="de-DE" sz="2800" dirty="0" smtClean="0">
                <a:ln w="10160">
                  <a:solidFill>
                    <a:schemeClr val="tx1"/>
                  </a:solidFill>
                  <a:prstDash val="solid"/>
                </a:ln>
              </a:rPr>
              <a:t>    Wo? Wer? Wann?</a:t>
            </a:r>
          </a:p>
          <a:p>
            <a:pPr marL="457200" indent="-457200">
              <a:buFont typeface="Wingdings" panose="05000000000000000000" pitchFamily="2" charset="2"/>
              <a:buChar char="ü"/>
            </a:pPr>
            <a:r>
              <a:rPr lang="de-DE" sz="2800" dirty="0" smtClean="0">
                <a:ln w="10160">
                  <a:solidFill>
                    <a:schemeClr val="tx1"/>
                  </a:solidFill>
                  <a:prstDash val="solid"/>
                </a:ln>
              </a:rPr>
              <a:t>Hauptteil: zeitliche Abfolge</a:t>
            </a:r>
          </a:p>
          <a:p>
            <a:r>
              <a:rPr lang="de-DE" sz="2800" dirty="0">
                <a:ln w="10160">
                  <a:solidFill>
                    <a:schemeClr val="tx1"/>
                  </a:solidFill>
                  <a:prstDash val="solid"/>
                </a:ln>
              </a:rPr>
              <a:t> </a:t>
            </a:r>
            <a:r>
              <a:rPr lang="de-DE" sz="2800" dirty="0" smtClean="0">
                <a:ln w="10160">
                  <a:solidFill>
                    <a:schemeClr val="tx1"/>
                  </a:solidFill>
                  <a:prstDash val="solid"/>
                </a:ln>
              </a:rPr>
              <a:t>    Was? Wie?</a:t>
            </a:r>
          </a:p>
          <a:p>
            <a:pPr marL="457200" indent="-457200">
              <a:buFont typeface="Wingdings" panose="05000000000000000000" pitchFamily="2" charset="2"/>
              <a:buChar char="ü"/>
            </a:pPr>
            <a:r>
              <a:rPr lang="de-DE" sz="2800" dirty="0" smtClean="0">
                <a:ln w="10160">
                  <a:solidFill>
                    <a:schemeClr val="tx1"/>
                  </a:solidFill>
                  <a:prstDash val="solid"/>
                </a:ln>
              </a:rPr>
              <a:t>Schluss: sachlich</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11651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2604" y="414676"/>
            <a:ext cx="8393644" cy="769441"/>
          </a:xfrm>
          <a:prstGeom prst="rect">
            <a:avLst/>
          </a:prstGeom>
        </p:spPr>
        <p:txBody>
          <a:bodyPr wrap="none">
            <a:spAutoFit/>
          </a:bodyPr>
          <a:lstStyle/>
          <a:p>
            <a:pPr algn="ctr"/>
            <a:r>
              <a:rPr lang="de-DE" sz="4400" b="1" dirty="0" smtClean="0">
                <a:ln w="9525">
                  <a:solidFill>
                    <a:schemeClr val="bg1"/>
                  </a:solidFill>
                  <a:prstDash val="solid"/>
                </a:ln>
              </a:rPr>
              <a:t>SCHREIBANLASS 78: Schiedsrichter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Du bist mit einer Schiedsrichterleistung nicht zufrieden? Berichte von deinem Erlebnis.</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383205"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Einleitung: Wo? Wer? Wann?</a:t>
            </a:r>
          </a:p>
          <a:p>
            <a:pPr marL="457200" indent="-457200">
              <a:buFont typeface="Wingdings" panose="05000000000000000000" pitchFamily="2" charset="2"/>
              <a:buChar char="ü"/>
            </a:pPr>
            <a:r>
              <a:rPr lang="de-DE" sz="2800" dirty="0" smtClean="0">
                <a:ln w="10160">
                  <a:solidFill>
                    <a:schemeClr val="tx1"/>
                  </a:solidFill>
                  <a:prstDash val="solid"/>
                </a:ln>
              </a:rPr>
              <a:t>Hauptteil: Was? Wie? Warum?</a:t>
            </a:r>
          </a:p>
          <a:p>
            <a:pPr marL="457200" indent="-457200">
              <a:buFont typeface="Wingdings" panose="05000000000000000000" pitchFamily="2" charset="2"/>
              <a:buChar char="ü"/>
            </a:pPr>
            <a:r>
              <a:rPr lang="de-DE" sz="2800" dirty="0" smtClean="0">
                <a:ln w="10160">
                  <a:solidFill>
                    <a:schemeClr val="tx1"/>
                  </a:solidFill>
                  <a:prstDash val="solid"/>
                </a:ln>
              </a:rPr>
              <a:t>Schluss: sachlich, ohne Deutung</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3633243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13214" y="414676"/>
            <a:ext cx="6661695" cy="1446550"/>
          </a:xfrm>
          <a:prstGeom prst="rect">
            <a:avLst/>
          </a:prstGeom>
        </p:spPr>
        <p:txBody>
          <a:bodyPr wrap="none">
            <a:spAutoFit/>
          </a:bodyPr>
          <a:lstStyle/>
          <a:p>
            <a:pPr algn="ctr"/>
            <a:r>
              <a:rPr lang="de-DE" sz="4400" b="1" dirty="0" smtClean="0">
                <a:ln w="9525">
                  <a:solidFill>
                    <a:schemeClr val="bg1"/>
                  </a:solidFill>
                  <a:prstDash val="solid"/>
                </a:ln>
              </a:rPr>
              <a:t>SCHREIBANLASS 79: </a:t>
            </a:r>
          </a:p>
          <a:p>
            <a:pPr algn="ctr"/>
            <a:r>
              <a:rPr lang="de-DE" sz="4400" b="1" dirty="0" smtClean="0">
                <a:ln w="9525">
                  <a:solidFill>
                    <a:schemeClr val="bg1"/>
                  </a:solidFill>
                  <a:prstDash val="solid"/>
                </a:ln>
              </a:rPr>
              <a:t>In der Weihnachtsbäckerei  </a:t>
            </a:r>
            <a:endParaRPr lang="de-DE" sz="4400" b="1" cap="none" spc="0" dirty="0">
              <a:ln w="9525">
                <a:solidFill>
                  <a:schemeClr val="bg1"/>
                </a:solidFill>
                <a:prstDash val="solid"/>
              </a:ln>
            </a:endParaRPr>
          </a:p>
        </p:txBody>
      </p:sp>
      <p:sp>
        <p:nvSpPr>
          <p:cNvPr id="8" name="Textfeld 7"/>
          <p:cNvSpPr txBox="1"/>
          <p:nvPr/>
        </p:nvSpPr>
        <p:spPr>
          <a:xfrm>
            <a:off x="714140" y="1981055"/>
            <a:ext cx="7787548" cy="1077218"/>
          </a:xfrm>
          <a:prstGeom prst="rect">
            <a:avLst/>
          </a:prstGeom>
          <a:noFill/>
        </p:spPr>
        <p:txBody>
          <a:bodyPr wrap="square" rtlCol="0">
            <a:spAutoFit/>
          </a:bodyPr>
          <a:lstStyle/>
          <a:p>
            <a:r>
              <a:rPr lang="de-DE" sz="3200" dirty="0" smtClean="0">
                <a:latin typeface="Comic Sans MS" panose="030F0702030302020204" pitchFamily="66" charset="0"/>
              </a:rPr>
              <a:t>Veröffentliche das Rezept deiner Lieblingsplätzchen.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753785"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Zutaten</a:t>
            </a:r>
          </a:p>
          <a:p>
            <a:pPr marL="457200" indent="-457200">
              <a:buFont typeface="Wingdings" panose="05000000000000000000" pitchFamily="2" charset="2"/>
              <a:buChar char="ü"/>
            </a:pPr>
            <a:r>
              <a:rPr lang="de-DE" sz="2800" dirty="0" smtClean="0">
                <a:ln w="10160">
                  <a:solidFill>
                    <a:schemeClr val="tx1"/>
                  </a:solidFill>
                  <a:prstDash val="solid"/>
                </a:ln>
              </a:rPr>
              <a:t>Menge</a:t>
            </a:r>
          </a:p>
          <a:p>
            <a:pPr marL="457200" indent="-457200">
              <a:buFont typeface="Wingdings" panose="05000000000000000000" pitchFamily="2" charset="2"/>
              <a:buChar char="ü"/>
            </a:pPr>
            <a:r>
              <a:rPr lang="de-DE" sz="2800" dirty="0" smtClean="0">
                <a:ln w="10160">
                  <a:solidFill>
                    <a:schemeClr val="tx1"/>
                  </a:solidFill>
                  <a:prstDash val="solid"/>
                </a:ln>
              </a:rPr>
              <a:t>Werkzeuge</a:t>
            </a:r>
          </a:p>
          <a:p>
            <a:pPr marL="457200" indent="-457200">
              <a:buFont typeface="Wingdings" panose="05000000000000000000" pitchFamily="2" charset="2"/>
              <a:buChar char="ü"/>
            </a:pPr>
            <a:r>
              <a:rPr lang="de-DE" sz="2800" dirty="0" smtClean="0">
                <a:ln w="10160">
                  <a:solidFill>
                    <a:schemeClr val="tx1"/>
                  </a:solidFill>
                  <a:prstDash val="solid"/>
                </a:ln>
              </a:rPr>
              <a:t>Ablauf</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89623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2651274" y="200873"/>
            <a:ext cx="5988498" cy="769441"/>
          </a:xfrm>
          <a:prstGeom prst="rect">
            <a:avLst/>
          </a:prstGeom>
        </p:spPr>
        <p:txBody>
          <a:bodyPr wrap="none">
            <a:spAutoFit/>
          </a:bodyPr>
          <a:lstStyle/>
          <a:p>
            <a:pPr algn="ctr"/>
            <a:r>
              <a:rPr lang="de-DE" sz="4400" b="1" dirty="0" smtClean="0">
                <a:ln w="9525">
                  <a:solidFill>
                    <a:schemeClr val="bg1"/>
                  </a:solidFill>
                  <a:prstDash val="solid"/>
                </a:ln>
              </a:rPr>
              <a:t>SCHREIBANLASS 8: Tiere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einem Tier.</a:t>
            </a:r>
            <a:endParaRPr lang="de-DE" sz="3200" dirty="0">
              <a:latin typeface="Comic Sans MS" panose="030F0702030302020204" pitchFamily="66" charset="0"/>
            </a:endParaRPr>
          </a:p>
        </p:txBody>
      </p:sp>
      <p:sp>
        <p:nvSpPr>
          <p:cNvPr id="9" name="Rechteck 8"/>
          <p:cNvSpPr/>
          <p:nvPr/>
        </p:nvSpPr>
        <p:spPr>
          <a:xfrm>
            <a:off x="754279" y="2428971"/>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082077"/>
            <a:ext cx="3249479" cy="4401205"/>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Tierart</a:t>
            </a:r>
          </a:p>
          <a:p>
            <a:pPr marL="457200" indent="-457200">
              <a:buFont typeface="Wingdings" panose="05000000000000000000" pitchFamily="2" charset="2"/>
              <a:buChar char="ü"/>
            </a:pPr>
            <a:r>
              <a:rPr lang="de-DE" sz="2800" dirty="0" smtClean="0">
                <a:ln w="10160">
                  <a:solidFill>
                    <a:schemeClr val="tx1"/>
                  </a:solidFill>
                  <a:prstDash val="solid"/>
                </a:ln>
              </a:rPr>
              <a:t>Aussehen</a:t>
            </a:r>
          </a:p>
          <a:p>
            <a:pPr marL="457200" indent="-457200">
              <a:buFont typeface="Wingdings" panose="05000000000000000000" pitchFamily="2" charset="2"/>
              <a:buChar char="ü"/>
            </a:pPr>
            <a:r>
              <a:rPr lang="de-DE" sz="2800" dirty="0" smtClean="0">
                <a:ln w="10160">
                  <a:solidFill>
                    <a:schemeClr val="tx1"/>
                  </a:solidFill>
                  <a:prstDash val="solid"/>
                </a:ln>
              </a:rPr>
              <a:t>Nahrung</a:t>
            </a:r>
          </a:p>
          <a:p>
            <a:pPr marL="457200" indent="-457200">
              <a:buFont typeface="Wingdings" panose="05000000000000000000" pitchFamily="2" charset="2"/>
              <a:buChar char="ü"/>
            </a:pPr>
            <a:r>
              <a:rPr lang="de-DE" sz="2800" dirty="0" smtClean="0">
                <a:ln w="10160">
                  <a:solidFill>
                    <a:schemeClr val="tx1"/>
                  </a:solidFill>
                  <a:prstDash val="solid"/>
                </a:ln>
              </a:rPr>
              <a:t>Lebensraum</a:t>
            </a:r>
          </a:p>
          <a:p>
            <a:pPr marL="457200" indent="-457200">
              <a:buFont typeface="Wingdings" panose="05000000000000000000" pitchFamily="2" charset="2"/>
              <a:buChar char="ü"/>
            </a:pPr>
            <a:r>
              <a:rPr lang="de-DE" sz="2800" dirty="0" smtClean="0">
                <a:ln w="10160">
                  <a:solidFill>
                    <a:schemeClr val="tx1"/>
                  </a:solidFill>
                  <a:prstDash val="solid"/>
                </a:ln>
              </a:rPr>
              <a:t>Besonderheiten</a:t>
            </a:r>
          </a:p>
          <a:p>
            <a:pPr marL="457200" indent="-457200">
              <a:buFont typeface="Wingdings" panose="05000000000000000000" pitchFamily="2" charset="2"/>
              <a:buChar char="ü"/>
            </a:pPr>
            <a:r>
              <a:rPr lang="de-DE" sz="2800" dirty="0" smtClean="0">
                <a:ln w="10160">
                  <a:solidFill>
                    <a:schemeClr val="tx1"/>
                  </a:solidFill>
                  <a:prstDash val="solid"/>
                </a:ln>
              </a:rPr>
              <a:t>Fortpflanzung</a:t>
            </a:r>
          </a:p>
          <a:p>
            <a:pPr marL="457200" indent="-457200">
              <a:buFont typeface="Wingdings" panose="05000000000000000000" pitchFamily="2" charset="2"/>
              <a:buChar char="ü"/>
            </a:pPr>
            <a:r>
              <a:rPr lang="de-DE" sz="2800" dirty="0" smtClean="0">
                <a:ln w="10160">
                  <a:solidFill>
                    <a:schemeClr val="tx1"/>
                  </a:solidFill>
                  <a:prstDash val="solid"/>
                </a:ln>
              </a:rPr>
              <a:t>Lebenserwartung</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21032626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00174" y="414676"/>
            <a:ext cx="7616316" cy="769441"/>
          </a:xfrm>
          <a:prstGeom prst="rect">
            <a:avLst/>
          </a:prstGeom>
        </p:spPr>
        <p:txBody>
          <a:bodyPr wrap="none">
            <a:spAutoFit/>
          </a:bodyPr>
          <a:lstStyle/>
          <a:p>
            <a:pPr algn="ctr"/>
            <a:r>
              <a:rPr lang="de-DE" sz="4400" b="1" dirty="0" smtClean="0">
                <a:ln w="9525">
                  <a:solidFill>
                    <a:schemeClr val="bg1"/>
                  </a:solidFill>
                  <a:prstDash val="solid"/>
                </a:ln>
              </a:rPr>
              <a:t>SCHREIBANLASS 80: Zoobesuch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uns von deinem letzten Zoobesuch. Was hast du erlebt?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6557821"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Aufbau: Einleitung – Hauptteil – Schluss</a:t>
            </a:r>
          </a:p>
          <a:p>
            <a:pPr marL="457200" indent="-457200">
              <a:buFont typeface="Wingdings" panose="05000000000000000000" pitchFamily="2" charset="2"/>
              <a:buChar char="ü"/>
            </a:pPr>
            <a:r>
              <a:rPr lang="de-DE" sz="2800" dirty="0" smtClean="0">
                <a:ln w="10160">
                  <a:solidFill>
                    <a:schemeClr val="tx1"/>
                  </a:solidFill>
                  <a:prstDash val="solid"/>
                </a:ln>
              </a:rPr>
              <a:t>Einleitung: Wer? Wann? Wo?</a:t>
            </a:r>
          </a:p>
          <a:p>
            <a:pPr marL="457200" indent="-457200">
              <a:buFont typeface="Wingdings" panose="05000000000000000000" pitchFamily="2" charset="2"/>
              <a:buChar char="ü"/>
            </a:pPr>
            <a:r>
              <a:rPr lang="de-DE" sz="2800" dirty="0" smtClean="0">
                <a:ln w="10160">
                  <a:solidFill>
                    <a:schemeClr val="tx1"/>
                  </a:solidFill>
                  <a:prstDash val="solid"/>
                </a:ln>
              </a:rPr>
              <a:t>Welche Tiere?</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4320351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32046" y="414676"/>
            <a:ext cx="7855164" cy="769441"/>
          </a:xfrm>
          <a:prstGeom prst="rect">
            <a:avLst/>
          </a:prstGeom>
        </p:spPr>
        <p:txBody>
          <a:bodyPr wrap="none">
            <a:spAutoFit/>
          </a:bodyPr>
          <a:lstStyle/>
          <a:p>
            <a:pPr algn="ctr"/>
            <a:r>
              <a:rPr lang="de-DE" sz="4400" b="1" dirty="0" smtClean="0">
                <a:ln w="9525">
                  <a:solidFill>
                    <a:schemeClr val="bg1"/>
                  </a:solidFill>
                  <a:prstDash val="solid"/>
                </a:ln>
              </a:rPr>
              <a:t>SCHREIBANLASS 81: Freizeitpark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letzten Besuch im Freizeitpark.</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289846"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Einleitung – Hauptteil – Schluss</a:t>
            </a:r>
          </a:p>
          <a:p>
            <a:pPr marL="457200" indent="-457200">
              <a:buFont typeface="Wingdings" panose="05000000000000000000" pitchFamily="2" charset="2"/>
              <a:buChar char="ü"/>
            </a:pPr>
            <a:r>
              <a:rPr lang="de-DE" sz="2800" dirty="0" smtClean="0">
                <a:ln w="10160">
                  <a:solidFill>
                    <a:schemeClr val="tx1"/>
                  </a:solidFill>
                  <a:prstDash val="solid"/>
                </a:ln>
              </a:rPr>
              <a:t>Beste Attraktion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3012739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25250" y="414676"/>
            <a:ext cx="7956922" cy="769441"/>
          </a:xfrm>
          <a:prstGeom prst="rect">
            <a:avLst/>
          </a:prstGeom>
        </p:spPr>
        <p:txBody>
          <a:bodyPr wrap="none">
            <a:spAutoFit/>
          </a:bodyPr>
          <a:lstStyle/>
          <a:p>
            <a:pPr algn="ctr"/>
            <a:r>
              <a:rPr lang="de-DE" sz="4400" b="1" dirty="0" smtClean="0">
                <a:ln w="9525">
                  <a:solidFill>
                    <a:schemeClr val="bg1"/>
                  </a:solidFill>
                  <a:prstDash val="solid"/>
                </a:ln>
              </a:rPr>
              <a:t>SCHREIBANLASS 82: Lieblingsort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a:t>
            </a:r>
            <a:r>
              <a:rPr lang="de-DE" sz="3200" dirty="0">
                <a:latin typeface="Comic Sans MS" panose="030F0702030302020204" pitchFamily="66" charset="0"/>
              </a:rPr>
              <a:t>L</a:t>
            </a:r>
            <a:r>
              <a:rPr lang="de-DE" sz="3200" dirty="0" smtClean="0">
                <a:latin typeface="Comic Sans MS" panose="030F0702030302020204" pitchFamily="66" charset="0"/>
              </a:rPr>
              <a:t>ieblingsort.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313314"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Lage (Wo?)</a:t>
            </a:r>
          </a:p>
          <a:p>
            <a:pPr marL="457200" indent="-457200">
              <a:buFont typeface="Wingdings" panose="05000000000000000000" pitchFamily="2" charset="2"/>
              <a:buChar char="ü"/>
            </a:pPr>
            <a:r>
              <a:rPr lang="de-DE" sz="2800" dirty="0" smtClean="0">
                <a:ln w="10160">
                  <a:solidFill>
                    <a:schemeClr val="tx1"/>
                  </a:solidFill>
                  <a:prstDash val="solid"/>
                </a:ln>
              </a:rPr>
              <a:t>Wie komme ich dahin?</a:t>
            </a:r>
          </a:p>
          <a:p>
            <a:pPr marL="457200" indent="-457200">
              <a:buFont typeface="Wingdings" panose="05000000000000000000" pitchFamily="2" charset="2"/>
              <a:buChar char="ü"/>
            </a:pPr>
            <a:r>
              <a:rPr lang="de-DE" sz="2800" dirty="0" smtClean="0">
                <a:ln w="10160">
                  <a:solidFill>
                    <a:schemeClr val="tx1"/>
                  </a:solidFill>
                  <a:prstDash val="solid"/>
                </a:ln>
              </a:rPr>
              <a:t>Warum ist es dein Lieblingsort?</a:t>
            </a:r>
          </a:p>
          <a:p>
            <a:pPr marL="457200" indent="-457200">
              <a:buFont typeface="Wingdings" panose="05000000000000000000" pitchFamily="2" charset="2"/>
              <a:buChar char="ü"/>
            </a:pPr>
            <a:r>
              <a:rPr lang="de-DE" sz="2800" dirty="0" smtClean="0">
                <a:ln w="10160">
                  <a:solidFill>
                    <a:schemeClr val="tx1"/>
                  </a:solidFill>
                  <a:prstDash val="solid"/>
                </a:ln>
              </a:rPr>
              <a:t>Was kann ich dort machen?</a:t>
            </a:r>
          </a:p>
          <a:p>
            <a:pPr marL="457200" indent="-457200">
              <a:buFont typeface="Wingdings" panose="05000000000000000000" pitchFamily="2" charset="2"/>
              <a:buChar char="ü"/>
            </a:pPr>
            <a:r>
              <a:rPr lang="de-DE" sz="2800" dirty="0" smtClean="0">
                <a:ln w="10160">
                  <a:solidFill>
                    <a:schemeClr val="tx1"/>
                  </a:solidFill>
                  <a:prstDash val="solid"/>
                </a:ln>
              </a:rPr>
              <a:t>Präsens / Gegenwart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1881849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86773" y="414676"/>
            <a:ext cx="8061502" cy="769441"/>
          </a:xfrm>
          <a:prstGeom prst="rect">
            <a:avLst/>
          </a:prstGeom>
        </p:spPr>
        <p:txBody>
          <a:bodyPr wrap="none">
            <a:spAutoFit/>
          </a:bodyPr>
          <a:lstStyle/>
          <a:p>
            <a:pPr algn="ctr"/>
            <a:r>
              <a:rPr lang="de-DE" sz="4400" b="1" dirty="0" smtClean="0">
                <a:ln w="9525">
                  <a:solidFill>
                    <a:schemeClr val="bg1"/>
                  </a:solidFill>
                  <a:prstDash val="solid"/>
                </a:ln>
              </a:rPr>
              <a:t>SCHREIBANLASS 83: Traumschule </a:t>
            </a:r>
            <a:endParaRPr lang="de-DE" sz="4400" b="1" cap="none" spc="0" dirty="0">
              <a:ln w="9525">
                <a:solidFill>
                  <a:schemeClr val="bg1"/>
                </a:solidFill>
                <a:prstDash val="solid"/>
              </a:ln>
            </a:endParaRPr>
          </a:p>
        </p:txBody>
      </p:sp>
      <p:sp>
        <p:nvSpPr>
          <p:cNvPr id="8" name="Textfeld 7"/>
          <p:cNvSpPr txBox="1"/>
          <p:nvPr/>
        </p:nvSpPr>
        <p:spPr>
          <a:xfrm>
            <a:off x="622356" y="1351753"/>
            <a:ext cx="7787548" cy="584775"/>
          </a:xfrm>
          <a:prstGeom prst="rect">
            <a:avLst/>
          </a:prstGeom>
          <a:noFill/>
        </p:spPr>
        <p:txBody>
          <a:bodyPr wrap="square" rtlCol="0">
            <a:spAutoFit/>
          </a:bodyPr>
          <a:lstStyle/>
          <a:p>
            <a:r>
              <a:rPr lang="de-DE" sz="3200" dirty="0" smtClean="0">
                <a:latin typeface="Comic Sans MS" panose="030F0702030302020204" pitchFamily="66" charset="0"/>
              </a:rPr>
              <a:t>Beschreibe deine Traumschule.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753785" cy="2677656"/>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Ort</a:t>
            </a:r>
          </a:p>
          <a:p>
            <a:pPr marL="457200" indent="-457200">
              <a:buFont typeface="Wingdings" panose="05000000000000000000" pitchFamily="2" charset="2"/>
              <a:buChar char="ü"/>
            </a:pPr>
            <a:r>
              <a:rPr lang="de-DE" sz="2800" dirty="0" smtClean="0">
                <a:ln w="10160">
                  <a:solidFill>
                    <a:schemeClr val="tx1"/>
                  </a:solidFill>
                  <a:prstDash val="solid"/>
                </a:ln>
              </a:rPr>
              <a:t>Besonderheiten</a:t>
            </a:r>
          </a:p>
          <a:p>
            <a:pPr marL="457200" indent="-457200">
              <a:buFont typeface="Wingdings" panose="05000000000000000000" pitchFamily="2" charset="2"/>
              <a:buChar char="ü"/>
            </a:pPr>
            <a:r>
              <a:rPr lang="de-DE" sz="2800" dirty="0" smtClean="0">
                <a:ln w="10160">
                  <a:solidFill>
                    <a:schemeClr val="tx1"/>
                  </a:solidFill>
                  <a:prstDash val="solid"/>
                </a:ln>
              </a:rPr>
              <a:t>Ausstattung</a:t>
            </a:r>
          </a:p>
          <a:p>
            <a:pPr marL="457200" indent="-457200">
              <a:buFont typeface="Wingdings" panose="05000000000000000000" pitchFamily="2" charset="2"/>
              <a:buChar char="ü"/>
            </a:pPr>
            <a:r>
              <a:rPr lang="de-DE" sz="2800" dirty="0" smtClean="0">
                <a:ln w="10160">
                  <a:solidFill>
                    <a:schemeClr val="tx1"/>
                  </a:solidFill>
                  <a:prstDash val="solid"/>
                </a:ln>
              </a:rPr>
              <a:t>Schulzeiten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1567124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59944" y="414676"/>
            <a:ext cx="7074437" cy="769441"/>
          </a:xfrm>
          <a:prstGeom prst="rect">
            <a:avLst/>
          </a:prstGeom>
        </p:spPr>
        <p:txBody>
          <a:bodyPr wrap="none">
            <a:spAutoFit/>
          </a:bodyPr>
          <a:lstStyle/>
          <a:p>
            <a:pPr algn="ctr"/>
            <a:r>
              <a:rPr lang="de-DE" sz="4400" b="1" dirty="0" smtClean="0">
                <a:ln w="9525">
                  <a:solidFill>
                    <a:schemeClr val="bg1"/>
                  </a:solidFill>
                  <a:prstDash val="solid"/>
                </a:ln>
              </a:rPr>
              <a:t>SCHREIBANLASS 84: Silvester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Was hast du in der Silvesternacht erlebt? Verfasse einen Blogbeitrag dazu.</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026058" cy="2246769"/>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Chronologische (=zeitliche</a:t>
            </a:r>
            <a:r>
              <a:rPr lang="de-DE" sz="2800" dirty="0" smtClean="0">
                <a:ln w="10160">
                  <a:solidFill>
                    <a:schemeClr val="tx1"/>
                  </a:solidFill>
                  <a:prstDash val="solid"/>
                </a:ln>
              </a:rPr>
              <a:t>) Reihenfolge</a:t>
            </a:r>
            <a:endParaRPr lang="de-DE" sz="2800" dirty="0" smtClean="0">
              <a:ln w="10160">
                <a:solidFill>
                  <a:schemeClr val="tx1"/>
                </a:solidFill>
                <a:prstDash val="solid"/>
              </a:ln>
            </a:endParaRPr>
          </a:p>
          <a:p>
            <a:pPr marL="457200" indent="-457200">
              <a:buFont typeface="Wingdings" panose="05000000000000000000" pitchFamily="2" charset="2"/>
              <a:buChar char="ü"/>
            </a:pPr>
            <a:r>
              <a:rPr lang="de-DE" sz="2800" dirty="0" smtClean="0">
                <a:ln w="10160">
                  <a:solidFill>
                    <a:schemeClr val="tx1"/>
                  </a:solidFill>
                  <a:prstDash val="solid"/>
                </a:ln>
              </a:rPr>
              <a:t>Wortwiederholungen vermeiden</a:t>
            </a:r>
          </a:p>
          <a:p>
            <a:pPr marL="457200" indent="-457200">
              <a:buFont typeface="Wingdings" panose="05000000000000000000" pitchFamily="2" charset="2"/>
              <a:buChar char="ü"/>
            </a:pPr>
            <a:r>
              <a:rPr lang="de-DE" sz="2800" dirty="0" smtClean="0">
                <a:ln w="10160">
                  <a:solidFill>
                    <a:schemeClr val="tx1"/>
                  </a:solidFill>
                  <a:prstDash val="solid"/>
                </a:ln>
              </a:rPr>
              <a:t>Wer? Wo?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459876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52597" y="414676"/>
            <a:ext cx="8586838" cy="769441"/>
          </a:xfrm>
          <a:prstGeom prst="rect">
            <a:avLst/>
          </a:prstGeom>
        </p:spPr>
        <p:txBody>
          <a:bodyPr wrap="none">
            <a:spAutoFit/>
          </a:bodyPr>
          <a:lstStyle/>
          <a:p>
            <a:pPr algn="ctr"/>
            <a:r>
              <a:rPr lang="de-DE" sz="4400" b="1" dirty="0" smtClean="0">
                <a:ln w="9525">
                  <a:solidFill>
                    <a:schemeClr val="bg1"/>
                  </a:solidFill>
                  <a:prstDash val="solid"/>
                </a:ln>
              </a:rPr>
              <a:t>SCHREIBANLASS 85: Lieblingsverein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deinem Lieblingsverein.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2524602"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Name</a:t>
            </a:r>
          </a:p>
          <a:p>
            <a:pPr marL="457200" indent="-457200">
              <a:buFont typeface="Wingdings" panose="05000000000000000000" pitchFamily="2" charset="2"/>
              <a:buChar char="ü"/>
            </a:pPr>
            <a:r>
              <a:rPr lang="de-DE" sz="2800" dirty="0" smtClean="0">
                <a:ln w="10160">
                  <a:solidFill>
                    <a:schemeClr val="tx1"/>
                  </a:solidFill>
                  <a:prstDash val="solid"/>
                </a:ln>
              </a:rPr>
              <a:t>Ort</a:t>
            </a:r>
          </a:p>
          <a:p>
            <a:pPr marL="457200" indent="-457200">
              <a:buFont typeface="Wingdings" panose="05000000000000000000" pitchFamily="2" charset="2"/>
              <a:buChar char="ü"/>
            </a:pPr>
            <a:r>
              <a:rPr lang="de-DE" sz="2800" dirty="0" smtClean="0">
                <a:ln w="10160">
                  <a:solidFill>
                    <a:schemeClr val="tx1"/>
                  </a:solidFill>
                  <a:prstDash val="solid"/>
                </a:ln>
              </a:rPr>
              <a:t>Grund</a:t>
            </a:r>
          </a:p>
          <a:p>
            <a:pPr marL="457200" indent="-457200">
              <a:buFont typeface="Wingdings" panose="05000000000000000000" pitchFamily="2" charset="2"/>
              <a:buChar char="ü"/>
            </a:pPr>
            <a:r>
              <a:rPr lang="de-DE" sz="2800" dirty="0" smtClean="0">
                <a:ln w="10160">
                  <a:solidFill>
                    <a:schemeClr val="tx1"/>
                  </a:solidFill>
                  <a:prstDash val="solid"/>
                </a:ln>
              </a:rPr>
              <a:t>Sportart</a:t>
            </a:r>
          </a:p>
          <a:p>
            <a:pPr marL="457200" indent="-457200">
              <a:buFont typeface="Wingdings" panose="05000000000000000000" pitchFamily="2" charset="2"/>
              <a:buChar char="ü"/>
            </a:pPr>
            <a:r>
              <a:rPr lang="de-DE" sz="2800" dirty="0" smtClean="0">
                <a:ln w="10160">
                  <a:solidFill>
                    <a:schemeClr val="tx1"/>
                  </a:solidFill>
                  <a:prstDash val="solid"/>
                </a:ln>
              </a:rPr>
              <a:t>Erfolge</a:t>
            </a:r>
          </a:p>
          <a:p>
            <a:pPr marL="457200" indent="-457200">
              <a:buFont typeface="Wingdings" panose="05000000000000000000" pitchFamily="2" charset="2"/>
              <a:buChar char="ü"/>
            </a:pPr>
            <a:r>
              <a:rPr lang="de-DE" sz="2800" dirty="0" smtClean="0">
                <a:ln w="10160">
                  <a:solidFill>
                    <a:schemeClr val="tx1"/>
                  </a:solidFill>
                  <a:prstDash val="solid"/>
                </a:ln>
              </a:rPr>
              <a:t>Vorsitzender</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6033106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13225" y="414676"/>
            <a:ext cx="8321189" cy="769441"/>
          </a:xfrm>
          <a:prstGeom prst="rect">
            <a:avLst/>
          </a:prstGeom>
        </p:spPr>
        <p:txBody>
          <a:bodyPr wrap="none">
            <a:spAutoFit/>
          </a:bodyPr>
          <a:lstStyle/>
          <a:p>
            <a:pPr algn="ctr"/>
            <a:r>
              <a:rPr lang="de-DE" sz="4400" b="1" dirty="0" smtClean="0">
                <a:ln w="9525">
                  <a:solidFill>
                    <a:schemeClr val="bg1"/>
                  </a:solidFill>
                  <a:prstDash val="solid"/>
                </a:ln>
              </a:rPr>
              <a:t>SCHREIBANLASS 86: Klassenregeln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Fließtext zu deinen Klassenregeln.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350871"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Welche Regeln?</a:t>
            </a:r>
          </a:p>
          <a:p>
            <a:pPr marL="457200" indent="-457200">
              <a:buFont typeface="Wingdings" panose="05000000000000000000" pitchFamily="2" charset="2"/>
              <a:buChar char="ü"/>
            </a:pPr>
            <a:r>
              <a:rPr lang="de-DE" sz="2800" dirty="0" smtClean="0">
                <a:ln w="10160">
                  <a:solidFill>
                    <a:schemeClr val="tx1"/>
                  </a:solidFill>
                  <a:prstDash val="solid"/>
                </a:ln>
              </a:rPr>
              <a:t>Gebrauche Bindewörter!</a:t>
            </a:r>
          </a:p>
          <a:p>
            <a:pPr marL="457200" indent="-457200">
              <a:buFont typeface="Wingdings" panose="05000000000000000000" pitchFamily="2" charset="2"/>
              <a:buChar char="ü"/>
            </a:pPr>
            <a:r>
              <a:rPr lang="de-DE" sz="2800" dirty="0" smtClean="0">
                <a:ln w="10160">
                  <a:solidFill>
                    <a:schemeClr val="tx1"/>
                  </a:solidFill>
                  <a:prstDash val="solid"/>
                </a:ln>
              </a:rPr>
              <a:t>Variiere die Satzanfänge!</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74707594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21820" y="414676"/>
            <a:ext cx="7399525" cy="769441"/>
          </a:xfrm>
          <a:prstGeom prst="rect">
            <a:avLst/>
          </a:prstGeom>
        </p:spPr>
        <p:txBody>
          <a:bodyPr wrap="none">
            <a:spAutoFit/>
          </a:bodyPr>
          <a:lstStyle/>
          <a:p>
            <a:pPr algn="ctr"/>
            <a:r>
              <a:rPr lang="de-DE" sz="4400" b="1" dirty="0" smtClean="0">
                <a:ln w="9525">
                  <a:solidFill>
                    <a:schemeClr val="bg1"/>
                  </a:solidFill>
                  <a:prstDash val="solid"/>
                </a:ln>
              </a:rPr>
              <a:t>SCHREIBANLASS 87: Aktuelles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Berichte von einem aktuellen Thema! Erkundige dich vorab.</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898989" cy="2246769"/>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Bilde eigene Sätze! (nicht aus </a:t>
            </a:r>
            <a:r>
              <a:rPr lang="de-DE" sz="2800" dirty="0" smtClean="0">
                <a:ln w="10160">
                  <a:solidFill>
                    <a:schemeClr val="tx1"/>
                  </a:solidFill>
                  <a:prstDash val="solid"/>
                </a:ln>
              </a:rPr>
              <a:t>den</a:t>
            </a:r>
            <a:endParaRPr lang="de-DE" sz="2800" dirty="0" smtClean="0">
              <a:ln w="10160">
                <a:solidFill>
                  <a:schemeClr val="tx1"/>
                </a:solidFill>
                <a:prstDash val="solid"/>
              </a:ln>
            </a:endParaRPr>
          </a:p>
          <a:p>
            <a:r>
              <a:rPr lang="de-DE" sz="2800" dirty="0">
                <a:ln w="10160">
                  <a:solidFill>
                    <a:schemeClr val="tx1"/>
                  </a:solidFill>
                  <a:prstDash val="solid"/>
                </a:ln>
              </a:rPr>
              <a:t> </a:t>
            </a:r>
            <a:r>
              <a:rPr lang="de-DE" sz="2800" dirty="0" smtClean="0">
                <a:ln w="10160">
                  <a:solidFill>
                    <a:schemeClr val="tx1"/>
                  </a:solidFill>
                  <a:prstDash val="solid"/>
                </a:ln>
              </a:rPr>
              <a:t>    Artikeln übernehmen)</a:t>
            </a:r>
          </a:p>
          <a:p>
            <a:pPr marL="457200" indent="-457200">
              <a:buFont typeface="Wingdings" panose="05000000000000000000" pitchFamily="2" charset="2"/>
              <a:buChar char="ü"/>
            </a:pPr>
            <a:r>
              <a:rPr lang="de-DE" sz="2800" dirty="0" smtClean="0">
                <a:ln w="10160">
                  <a:solidFill>
                    <a:schemeClr val="tx1"/>
                  </a:solidFill>
                  <a:prstDash val="solid"/>
                </a:ln>
              </a:rPr>
              <a:t>Behalte die Erzählzeit bei!</a:t>
            </a: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8143746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15055" y="414676"/>
            <a:ext cx="7640681" cy="769441"/>
          </a:xfrm>
          <a:prstGeom prst="rect">
            <a:avLst/>
          </a:prstGeom>
        </p:spPr>
        <p:txBody>
          <a:bodyPr wrap="none">
            <a:spAutoFit/>
          </a:bodyPr>
          <a:lstStyle/>
          <a:p>
            <a:pPr algn="ctr"/>
            <a:r>
              <a:rPr lang="de-DE" sz="4400" b="1" dirty="0" smtClean="0">
                <a:ln w="9525">
                  <a:solidFill>
                    <a:schemeClr val="bg1"/>
                  </a:solidFill>
                  <a:prstDash val="solid"/>
                </a:ln>
              </a:rPr>
              <a:t>SCHREIBANLASS 88: Unsichtbar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Stell dir vor, du könntest für einen Tag unsichtbar sein! Was würdest du dann tun?</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737789"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Konjunktiv: ich ginge, ich würde,…</a:t>
            </a:r>
          </a:p>
          <a:p>
            <a:pPr marL="457200" indent="-457200">
              <a:buFont typeface="Wingdings" panose="05000000000000000000" pitchFamily="2" charset="2"/>
              <a:buChar char="ü"/>
            </a:pPr>
            <a:r>
              <a:rPr lang="de-DE" sz="2800" dirty="0" smtClean="0">
                <a:ln w="10160">
                  <a:solidFill>
                    <a:schemeClr val="tx1"/>
                  </a:solidFill>
                  <a:prstDash val="solid"/>
                </a:ln>
              </a:rPr>
              <a:t>Chronologie  beachten</a:t>
            </a:r>
          </a:p>
          <a:p>
            <a:pPr marL="457200" indent="-457200">
              <a:buFont typeface="Wingdings" panose="05000000000000000000" pitchFamily="2" charset="2"/>
              <a:buChar char="ü"/>
            </a:pPr>
            <a:r>
              <a:rPr lang="de-DE" sz="2800" dirty="0" smtClean="0">
                <a:ln w="10160">
                  <a:solidFill>
                    <a:schemeClr val="tx1"/>
                  </a:solidFill>
                  <a:prstDash val="solid"/>
                </a:ln>
              </a:rPr>
              <a:t>Unterschiedliche Satzanfänge</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2791425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40095" y="462483"/>
            <a:ext cx="7844134" cy="769441"/>
          </a:xfrm>
          <a:prstGeom prst="rect">
            <a:avLst/>
          </a:prstGeom>
        </p:spPr>
        <p:txBody>
          <a:bodyPr wrap="none">
            <a:spAutoFit/>
          </a:bodyPr>
          <a:lstStyle/>
          <a:p>
            <a:pPr algn="ctr"/>
            <a:r>
              <a:rPr lang="de-DE" sz="4400" b="1" dirty="0" smtClean="0">
                <a:ln w="9525">
                  <a:solidFill>
                    <a:schemeClr val="bg1"/>
                  </a:solidFill>
                  <a:prstDash val="solid"/>
                </a:ln>
              </a:rPr>
              <a:t>SCHREIBANLASS 89: Plakatwand </a:t>
            </a:r>
            <a:endParaRPr lang="de-DE" sz="4400" b="1" cap="none" spc="0" dirty="0">
              <a:ln w="9525">
                <a:solidFill>
                  <a:schemeClr val="bg1"/>
                </a:solidFill>
                <a:prstDash val="solid"/>
              </a:ln>
            </a:endParaRPr>
          </a:p>
        </p:txBody>
      </p:sp>
      <p:sp>
        <p:nvSpPr>
          <p:cNvPr id="8" name="Textfeld 7"/>
          <p:cNvSpPr txBox="1"/>
          <p:nvPr/>
        </p:nvSpPr>
        <p:spPr>
          <a:xfrm>
            <a:off x="622356" y="1351753"/>
            <a:ext cx="7787548" cy="2554545"/>
          </a:xfrm>
          <a:prstGeom prst="rect">
            <a:avLst/>
          </a:prstGeom>
          <a:noFill/>
        </p:spPr>
        <p:txBody>
          <a:bodyPr wrap="square" rtlCol="0">
            <a:spAutoFit/>
          </a:bodyPr>
          <a:lstStyle/>
          <a:p>
            <a:r>
              <a:rPr lang="de-DE" sz="3200" dirty="0" smtClean="0">
                <a:latin typeface="Comic Sans MS" panose="030F0702030302020204" pitchFamily="66" charset="0"/>
              </a:rPr>
              <a:t>Auf einer großen Plakatwand darfst du eine Botschaft veröffentlichen. Was würdest du den Menschen mitteilen? Verpacke deine Botschaft in einen Blogbeitrag.</a:t>
            </a:r>
            <a:endParaRPr lang="de-DE" sz="3200" dirty="0">
              <a:latin typeface="Comic Sans MS" panose="030F0702030302020204" pitchFamily="66" charset="0"/>
            </a:endParaRPr>
          </a:p>
        </p:txBody>
      </p:sp>
      <p:sp>
        <p:nvSpPr>
          <p:cNvPr id="9" name="Rechteck 8"/>
          <p:cNvSpPr/>
          <p:nvPr/>
        </p:nvSpPr>
        <p:spPr>
          <a:xfrm>
            <a:off x="679525" y="390532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4428542"/>
            <a:ext cx="6390019"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Vermeide Wortwiederholungen!</a:t>
            </a:r>
          </a:p>
          <a:p>
            <a:pPr marL="457200" indent="-457200">
              <a:buFont typeface="Wingdings" panose="05000000000000000000" pitchFamily="2" charset="2"/>
              <a:buChar char="ü"/>
            </a:pPr>
            <a:r>
              <a:rPr lang="de-DE" sz="2800" dirty="0" smtClean="0">
                <a:ln w="10160">
                  <a:solidFill>
                    <a:schemeClr val="tx1"/>
                  </a:solidFill>
                  <a:prstDash val="solid"/>
                </a:ln>
              </a:rPr>
              <a:t>Wo befindet sich deine Plakatwand?</a:t>
            </a:r>
          </a:p>
          <a:p>
            <a:pPr marL="457200" indent="-457200">
              <a:buFont typeface="Wingdings" panose="05000000000000000000" pitchFamily="2" charset="2"/>
              <a:buChar char="ü"/>
            </a:pPr>
            <a:r>
              <a:rPr lang="de-DE" sz="2800" dirty="0" smtClean="0">
                <a:ln w="10160">
                  <a:solidFill>
                    <a:schemeClr val="tx1"/>
                  </a:solidFill>
                  <a:prstDash val="solid"/>
                </a:ln>
              </a:rPr>
              <a:t>Wie würdest du dein Poster gestalten?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6917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976458" y="247039"/>
            <a:ext cx="6962162" cy="769441"/>
          </a:xfrm>
          <a:prstGeom prst="rect">
            <a:avLst/>
          </a:prstGeom>
        </p:spPr>
        <p:txBody>
          <a:bodyPr wrap="none">
            <a:spAutoFit/>
          </a:bodyPr>
          <a:lstStyle/>
          <a:p>
            <a:pPr algn="ctr"/>
            <a:r>
              <a:rPr lang="de-DE" sz="4400" b="1" dirty="0" smtClean="0">
                <a:ln w="9525">
                  <a:solidFill>
                    <a:schemeClr val="bg1"/>
                  </a:solidFill>
                  <a:prstDash val="solid"/>
                </a:ln>
              </a:rPr>
              <a:t>SCHREIBANLASS 9: Werbung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Diese Werbung finde ich toll. Verfasse einen kurzen Blogbeitrag dazu.</a:t>
            </a:r>
            <a:endParaRPr lang="de-DE" sz="3200" dirty="0">
              <a:latin typeface="Comic Sans MS" panose="030F0702030302020204" pitchFamily="66" charset="0"/>
            </a:endParaRPr>
          </a:p>
        </p:txBody>
      </p:sp>
      <p:sp>
        <p:nvSpPr>
          <p:cNvPr id="9" name="Rechteck 8"/>
          <p:cNvSpPr/>
          <p:nvPr/>
        </p:nvSpPr>
        <p:spPr>
          <a:xfrm>
            <a:off x="662495" y="2533411"/>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028275"/>
            <a:ext cx="6035178" cy="3108543"/>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Beschreibung: Um welche Werbung </a:t>
            </a:r>
          </a:p>
          <a:p>
            <a:r>
              <a:rPr lang="de-DE" sz="2800" dirty="0">
                <a:ln w="10160">
                  <a:solidFill>
                    <a:schemeClr val="tx1"/>
                  </a:solidFill>
                  <a:prstDash val="solid"/>
                </a:ln>
              </a:rPr>
              <a:t> </a:t>
            </a:r>
            <a:r>
              <a:rPr lang="de-DE" sz="2800" dirty="0" smtClean="0">
                <a:ln w="10160">
                  <a:solidFill>
                    <a:schemeClr val="tx1"/>
                  </a:solidFill>
                  <a:prstDash val="solid"/>
                </a:ln>
              </a:rPr>
              <a:t>    handelt es sich?</a:t>
            </a:r>
          </a:p>
          <a:p>
            <a:pPr marL="457200" indent="-457200">
              <a:buFont typeface="Wingdings" panose="05000000000000000000" pitchFamily="2" charset="2"/>
              <a:buChar char="ü"/>
            </a:pPr>
            <a:r>
              <a:rPr lang="de-DE" sz="2800" dirty="0" smtClean="0">
                <a:ln w="10160">
                  <a:solidFill>
                    <a:schemeClr val="tx1"/>
                  </a:solidFill>
                  <a:prstDash val="solid"/>
                </a:ln>
              </a:rPr>
              <a:t>Wofür wird geworben?</a:t>
            </a:r>
          </a:p>
          <a:p>
            <a:pPr marL="457200" indent="-457200">
              <a:buFont typeface="Wingdings" panose="05000000000000000000" pitchFamily="2" charset="2"/>
              <a:buChar char="ü"/>
            </a:pPr>
            <a:r>
              <a:rPr lang="de-DE" sz="2800" dirty="0" smtClean="0">
                <a:ln w="10160">
                  <a:solidFill>
                    <a:schemeClr val="tx1"/>
                  </a:solidFill>
                  <a:prstDash val="solid"/>
                </a:ln>
              </a:rPr>
              <a:t>Was begeistert dich?</a:t>
            </a:r>
            <a:endParaRPr lang="de-DE" sz="2800" dirty="0">
              <a:ln w="10160">
                <a:solidFill>
                  <a:schemeClr val="tx1"/>
                </a:solidFill>
                <a:prstDash val="solid"/>
              </a:ln>
            </a:endParaRPr>
          </a:p>
          <a:p>
            <a:pPr marL="457200" indent="-457200">
              <a:buFont typeface="Wingdings" panose="05000000000000000000" pitchFamily="2" charset="2"/>
              <a:buChar char="ü"/>
            </a:pPr>
            <a:endParaRPr lang="de-DE" sz="28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 name="Textfeld 1"/>
          <p:cNvSpPr txBox="1"/>
          <p:nvPr/>
        </p:nvSpPr>
        <p:spPr>
          <a:xfrm>
            <a:off x="622356" y="5066679"/>
            <a:ext cx="7483258" cy="1508105"/>
          </a:xfrm>
          <a:prstGeom prst="rect">
            <a:avLst/>
          </a:prstGeom>
          <a:noFill/>
        </p:spPr>
        <p:txBody>
          <a:bodyPr wrap="square" rtlCol="0">
            <a:spAutoFit/>
          </a:bodyPr>
          <a:lstStyle/>
          <a:p>
            <a:r>
              <a:rPr lang="de-DE" sz="3200" u="sng" dirty="0" smtClean="0">
                <a:latin typeface="Comic Sans MS" panose="030F0702030302020204" pitchFamily="66" charset="0"/>
              </a:rPr>
              <a:t>ODER</a:t>
            </a:r>
            <a:r>
              <a:rPr lang="de-DE" sz="3200" dirty="0" smtClean="0">
                <a:latin typeface="Comic Sans MS" panose="030F0702030302020204" pitchFamily="66" charset="0"/>
              </a:rPr>
              <a:t>: Erfinde einen eigenen Werbetext! Vergiss den Slogan nicht.</a:t>
            </a:r>
          </a:p>
          <a:p>
            <a:endParaRPr lang="de-DE" sz="1400" i="1" u="sng" dirty="0" smtClean="0">
              <a:latin typeface="Comic Sans MS" panose="030F0702030302020204" pitchFamily="66" charset="0"/>
            </a:endParaRPr>
          </a:p>
          <a:p>
            <a:r>
              <a:rPr lang="de-DE" sz="1400" i="1" u="sng" dirty="0" smtClean="0">
                <a:latin typeface="Comic Sans MS" panose="030F0702030302020204" pitchFamily="66" charset="0"/>
              </a:rPr>
              <a:t>Slogan</a:t>
            </a:r>
            <a:r>
              <a:rPr lang="de-DE" sz="1400" i="1" dirty="0" smtClean="0">
                <a:latin typeface="Comic Sans MS" panose="030F0702030302020204" pitchFamily="66" charset="0"/>
              </a:rPr>
              <a:t> = einprägsamer Wahlspruch</a:t>
            </a:r>
          </a:p>
        </p:txBody>
      </p:sp>
    </p:spTree>
    <p:extLst>
      <p:ext uri="{BB962C8B-B14F-4D97-AF65-F5344CB8AC3E}">
        <p14:creationId xmlns:p14="http://schemas.microsoft.com/office/powerpoint/2010/main" val="198303232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65690" y="247039"/>
            <a:ext cx="10573857" cy="769441"/>
          </a:xfrm>
          <a:prstGeom prst="rect">
            <a:avLst/>
          </a:prstGeom>
        </p:spPr>
        <p:txBody>
          <a:bodyPr wrap="none">
            <a:spAutoFit/>
          </a:bodyPr>
          <a:lstStyle/>
          <a:p>
            <a:pPr algn="ctr"/>
            <a:r>
              <a:rPr lang="de-DE" sz="4400" b="1" dirty="0" smtClean="0">
                <a:ln w="9525">
                  <a:solidFill>
                    <a:schemeClr val="bg1"/>
                  </a:solidFill>
                  <a:prstDash val="solid"/>
                </a:ln>
              </a:rPr>
              <a:t>SCHREIBANLASS 90: Ein verborgener Schatz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Beim Spielen im Garten findest du eine Schatztruhe. </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5475025" cy="1815882"/>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Wo genau hast du sie gefunden?</a:t>
            </a:r>
          </a:p>
          <a:p>
            <a:pPr marL="457200" indent="-457200">
              <a:buFont typeface="Wingdings" panose="05000000000000000000" pitchFamily="2" charset="2"/>
              <a:buChar char="ü"/>
            </a:pPr>
            <a:r>
              <a:rPr lang="de-DE" sz="2800" dirty="0" smtClean="0">
                <a:ln w="10160">
                  <a:solidFill>
                    <a:schemeClr val="tx1"/>
                  </a:solidFill>
                  <a:prstDash val="solid"/>
                </a:ln>
              </a:rPr>
              <a:t>Was ist in ihr enthalten?</a:t>
            </a:r>
          </a:p>
          <a:p>
            <a:pPr marL="457200" indent="-457200">
              <a:buFont typeface="Wingdings" panose="05000000000000000000" pitchFamily="2" charset="2"/>
              <a:buChar char="ü"/>
            </a:pPr>
            <a:r>
              <a:rPr lang="de-DE" sz="2800" dirty="0" smtClean="0">
                <a:ln w="10160">
                  <a:solidFill>
                    <a:schemeClr val="tx1"/>
                  </a:solidFill>
                  <a:prstDash val="solid"/>
                </a:ln>
              </a:rPr>
              <a:t>Schreibanlass 20</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01761812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30283" y="414676"/>
            <a:ext cx="7791364" cy="769441"/>
          </a:xfrm>
          <a:prstGeom prst="rect">
            <a:avLst/>
          </a:prstGeom>
        </p:spPr>
        <p:txBody>
          <a:bodyPr wrap="none">
            <a:spAutoFit/>
          </a:bodyPr>
          <a:lstStyle/>
          <a:p>
            <a:pPr algn="ctr"/>
            <a:r>
              <a:rPr lang="de-DE" sz="4400" b="1" dirty="0" smtClean="0">
                <a:ln w="9525">
                  <a:solidFill>
                    <a:schemeClr val="bg1"/>
                  </a:solidFill>
                  <a:prstDash val="solid"/>
                </a:ln>
              </a:rPr>
              <a:t>SCHREIBANLASS 91: Experiment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Beschreibe ein Experiment deiner Wahl!</a:t>
            </a:r>
            <a:endParaRPr lang="de-DE" sz="3200" dirty="0">
              <a:latin typeface="Comic Sans MS" panose="030F0702030302020204" pitchFamily="66" charset="0"/>
            </a:endParaRPr>
          </a:p>
        </p:txBody>
      </p:sp>
      <p:sp>
        <p:nvSpPr>
          <p:cNvPr id="9" name="Rechteck 8"/>
          <p:cNvSpPr/>
          <p:nvPr/>
        </p:nvSpPr>
        <p:spPr>
          <a:xfrm>
            <a:off x="662495" y="2596607"/>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287463"/>
            <a:ext cx="6579109" cy="3970318"/>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Thema</a:t>
            </a:r>
          </a:p>
          <a:p>
            <a:pPr marL="457200" indent="-457200">
              <a:buFont typeface="Wingdings" panose="05000000000000000000" pitchFamily="2" charset="2"/>
              <a:buChar char="ü"/>
            </a:pPr>
            <a:r>
              <a:rPr lang="de-DE" sz="2800" dirty="0" smtClean="0">
                <a:ln w="10160">
                  <a:solidFill>
                    <a:schemeClr val="tx1"/>
                  </a:solidFill>
                  <a:prstDash val="solid"/>
                </a:ln>
              </a:rPr>
              <a:t>Name und Datum</a:t>
            </a:r>
          </a:p>
          <a:p>
            <a:pPr marL="457200" indent="-457200">
              <a:buFont typeface="Wingdings" panose="05000000000000000000" pitchFamily="2" charset="2"/>
              <a:buChar char="ü"/>
            </a:pPr>
            <a:r>
              <a:rPr lang="de-DE" sz="2800" dirty="0" smtClean="0">
                <a:ln w="10160">
                  <a:solidFill>
                    <a:schemeClr val="tx1"/>
                  </a:solidFill>
                  <a:prstDash val="solid"/>
                </a:ln>
              </a:rPr>
              <a:t>Welche Frage soll beantwortet werden?</a:t>
            </a:r>
          </a:p>
          <a:p>
            <a:pPr marL="457200" indent="-457200">
              <a:buFont typeface="Wingdings" panose="05000000000000000000" pitchFamily="2" charset="2"/>
              <a:buChar char="ü"/>
            </a:pPr>
            <a:r>
              <a:rPr lang="de-DE" sz="2800" dirty="0" smtClean="0">
                <a:ln w="10160">
                  <a:solidFill>
                    <a:schemeClr val="tx1"/>
                  </a:solidFill>
                  <a:prstDash val="solid"/>
                </a:ln>
              </a:rPr>
              <a:t>Hypothese / Vermutung</a:t>
            </a:r>
          </a:p>
          <a:p>
            <a:pPr marL="457200" indent="-457200">
              <a:buFont typeface="Wingdings" panose="05000000000000000000" pitchFamily="2" charset="2"/>
              <a:buChar char="ü"/>
            </a:pPr>
            <a:r>
              <a:rPr lang="de-DE" sz="2800" dirty="0" smtClean="0">
                <a:ln w="10160">
                  <a:solidFill>
                    <a:schemeClr val="tx1"/>
                  </a:solidFill>
                  <a:prstDash val="solid"/>
                </a:ln>
              </a:rPr>
              <a:t>Versuchsaufbau / Beschreibung</a:t>
            </a:r>
          </a:p>
          <a:p>
            <a:pPr marL="457200" indent="-457200">
              <a:buFont typeface="Wingdings" panose="05000000000000000000" pitchFamily="2" charset="2"/>
              <a:buChar char="ü"/>
            </a:pPr>
            <a:r>
              <a:rPr lang="de-DE" sz="2800" dirty="0" smtClean="0">
                <a:ln w="10160">
                  <a:solidFill>
                    <a:schemeClr val="tx1"/>
                  </a:solidFill>
                  <a:prstDash val="solid"/>
                </a:ln>
              </a:rPr>
              <a:t>Durchführung / Ablauf</a:t>
            </a:r>
          </a:p>
          <a:p>
            <a:pPr marL="457200" indent="-457200">
              <a:buFont typeface="Wingdings" panose="05000000000000000000" pitchFamily="2" charset="2"/>
              <a:buChar char="ü"/>
            </a:pPr>
            <a:r>
              <a:rPr lang="de-DE" sz="2800" dirty="0" smtClean="0">
                <a:ln w="10160">
                  <a:solidFill>
                    <a:schemeClr val="tx1"/>
                  </a:solidFill>
                  <a:prstDash val="solid"/>
                </a:ln>
              </a:rPr>
              <a:t>Beobachtung</a:t>
            </a:r>
          </a:p>
          <a:p>
            <a:pPr marL="457200" indent="-457200">
              <a:buFont typeface="Wingdings" panose="05000000000000000000" pitchFamily="2" charset="2"/>
              <a:buChar char="ü"/>
            </a:pPr>
            <a:r>
              <a:rPr lang="de-DE" sz="2800" dirty="0" smtClean="0">
                <a:ln w="10160">
                  <a:solidFill>
                    <a:schemeClr val="tx1"/>
                  </a:solidFill>
                  <a:prstDash val="solid"/>
                </a:ln>
              </a:rPr>
              <a:t>Deutung</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60286688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49678" y="414676"/>
            <a:ext cx="8248284" cy="769441"/>
          </a:xfrm>
          <a:prstGeom prst="rect">
            <a:avLst/>
          </a:prstGeom>
        </p:spPr>
        <p:txBody>
          <a:bodyPr wrap="none">
            <a:spAutoFit/>
          </a:bodyPr>
          <a:lstStyle/>
          <a:p>
            <a:pPr algn="ctr"/>
            <a:r>
              <a:rPr lang="de-DE" sz="4400" b="1" dirty="0" smtClean="0">
                <a:ln w="9525">
                  <a:solidFill>
                    <a:schemeClr val="bg1"/>
                  </a:solidFill>
                  <a:prstDash val="solid"/>
                </a:ln>
              </a:rPr>
              <a:t>SCHREIBANLASS 92: Komplimente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Notiere zu all deinen Mitschülern ein Kompliment. Begründe deine Aussage.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444512" cy="2092881"/>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cap="none" spc="0" dirty="0" smtClean="0">
                <a:ln w="10160">
                  <a:solidFill>
                    <a:schemeClr val="tx1"/>
                  </a:solidFill>
                  <a:prstDash val="solid"/>
                </a:ln>
              </a:rPr>
              <a:t>Präsens / Gegenwart</a:t>
            </a:r>
          </a:p>
          <a:p>
            <a:pPr marL="457200" indent="-457200">
              <a:buFont typeface="Wingdings" panose="05000000000000000000" pitchFamily="2" charset="2"/>
              <a:buChar char="ü"/>
            </a:pPr>
            <a:r>
              <a:rPr lang="de-DE" sz="2800" dirty="0" smtClean="0">
                <a:ln w="10160">
                  <a:solidFill>
                    <a:schemeClr val="tx1"/>
                  </a:solidFill>
                  <a:prstDash val="solid"/>
                </a:ln>
              </a:rPr>
              <a:t>Variiere deine Satzanfänge!</a:t>
            </a:r>
          </a:p>
          <a:p>
            <a:pPr marL="457200" indent="-457200">
              <a:buFont typeface="Wingdings" panose="05000000000000000000" pitchFamily="2" charset="2"/>
              <a:buChar char="ü"/>
            </a:pPr>
            <a:r>
              <a:rPr lang="de-DE" sz="2800" dirty="0" smtClean="0">
                <a:ln w="10160">
                  <a:solidFill>
                    <a:schemeClr val="tx1"/>
                  </a:solidFill>
                  <a:prstDash val="solid"/>
                </a:ln>
              </a:rPr>
              <a:t>Gebrauche Konjunktionen </a:t>
            </a:r>
            <a:r>
              <a:rPr lang="de-DE" sz="2800" dirty="0" smtClean="0">
                <a:ln w="10160">
                  <a:solidFill>
                    <a:schemeClr val="tx1"/>
                  </a:solidFill>
                  <a:prstDash val="solid"/>
                </a:ln>
              </a:rPr>
              <a:t>/ </a:t>
            </a:r>
            <a:r>
              <a:rPr lang="de-DE" sz="2800" dirty="0" smtClean="0">
                <a:ln w="10160">
                  <a:solidFill>
                    <a:schemeClr val="tx1"/>
                  </a:solidFill>
                  <a:prstDash val="solid"/>
                </a:ln>
              </a:rPr>
              <a:t>Bindewörter!</a:t>
            </a:r>
          </a:p>
          <a:p>
            <a:r>
              <a:rPr lang="de-DE" dirty="0">
                <a:ln w="10160">
                  <a:solidFill>
                    <a:schemeClr val="tx1"/>
                  </a:solidFill>
                  <a:prstDash val="solid"/>
                </a:ln>
              </a:rPr>
              <a:t> </a:t>
            </a:r>
            <a:r>
              <a:rPr lang="de-DE" dirty="0" smtClean="0">
                <a:ln w="10160">
                  <a:solidFill>
                    <a:schemeClr val="tx1"/>
                  </a:solidFill>
                  <a:prstDash val="solid"/>
                </a:ln>
              </a:rPr>
              <a:t>        weil, denn, deswegen,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13643179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68532" y="462483"/>
            <a:ext cx="8155694" cy="769441"/>
          </a:xfrm>
          <a:prstGeom prst="rect">
            <a:avLst/>
          </a:prstGeom>
        </p:spPr>
        <p:txBody>
          <a:bodyPr wrap="none">
            <a:spAutoFit/>
          </a:bodyPr>
          <a:lstStyle/>
          <a:p>
            <a:pPr algn="ctr"/>
            <a:r>
              <a:rPr lang="de-DE" sz="4400" b="1" dirty="0" smtClean="0">
                <a:ln w="9525">
                  <a:solidFill>
                    <a:schemeClr val="bg1"/>
                  </a:solidFill>
                  <a:prstDash val="solid"/>
                </a:ln>
              </a:rPr>
              <a:t>SCHREIBANLASS 93: Brauchtümer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Suche fremde Brauchtümer/Rituale und erfinde eine Geschichte dazu.</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8234925" cy="2677656"/>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Brauch = eine Gewohnheit /Sitte,</a:t>
            </a:r>
          </a:p>
          <a:p>
            <a:r>
              <a:rPr lang="de-DE" sz="2800" dirty="0">
                <a:ln w="10160">
                  <a:solidFill>
                    <a:schemeClr val="tx1"/>
                  </a:solidFill>
                  <a:prstDash val="solid"/>
                </a:ln>
              </a:rPr>
              <a:t> </a:t>
            </a:r>
            <a:r>
              <a:rPr lang="de-DE" sz="2800" dirty="0" smtClean="0">
                <a:ln w="10160">
                  <a:solidFill>
                    <a:schemeClr val="tx1"/>
                  </a:solidFill>
                  <a:prstDash val="solid"/>
                </a:ln>
              </a:rPr>
              <a:t>    die sich innerhalb einer Gemeinschaft</a:t>
            </a:r>
          </a:p>
          <a:p>
            <a:r>
              <a:rPr lang="de-DE" sz="2800" dirty="0">
                <a:ln w="10160">
                  <a:solidFill>
                    <a:schemeClr val="tx1"/>
                  </a:solidFill>
                  <a:prstDash val="solid"/>
                </a:ln>
              </a:rPr>
              <a:t> </a:t>
            </a:r>
            <a:r>
              <a:rPr lang="de-DE" sz="2800" dirty="0" smtClean="0">
                <a:ln w="10160">
                  <a:solidFill>
                    <a:schemeClr val="tx1"/>
                  </a:solidFill>
                  <a:prstDash val="solid"/>
                </a:ln>
              </a:rPr>
              <a:t>    oder Kultur herausgebildet hat</a:t>
            </a:r>
          </a:p>
          <a:p>
            <a:pPr marL="457200" indent="-457200">
              <a:buFont typeface="Wingdings" panose="05000000000000000000" pitchFamily="2" charset="2"/>
              <a:buChar char="ü"/>
            </a:pPr>
            <a:r>
              <a:rPr lang="de-DE" sz="2800" dirty="0" smtClean="0">
                <a:ln w="10160">
                  <a:solidFill>
                    <a:schemeClr val="tx1"/>
                  </a:solidFill>
                  <a:prstDash val="solid"/>
                </a:ln>
              </a:rPr>
              <a:t>Ritual = wiederholte Handlung, die nach </a:t>
            </a:r>
          </a:p>
          <a:p>
            <a:r>
              <a:rPr lang="de-DE" sz="2800" dirty="0">
                <a:ln w="10160">
                  <a:solidFill>
                    <a:schemeClr val="tx1"/>
                  </a:solidFill>
                  <a:prstDash val="solid"/>
                </a:ln>
              </a:rPr>
              <a:t> </a:t>
            </a:r>
            <a:r>
              <a:rPr lang="de-DE" sz="2800" dirty="0" smtClean="0">
                <a:ln w="10160">
                  <a:solidFill>
                    <a:schemeClr val="tx1"/>
                  </a:solidFill>
                  <a:prstDash val="solid"/>
                </a:ln>
              </a:rPr>
              <a:t>    eingeschliffenen oder </a:t>
            </a:r>
            <a:r>
              <a:rPr lang="de-DE" sz="2800" dirty="0" smtClean="0">
                <a:ln w="10160">
                  <a:solidFill>
                    <a:schemeClr val="tx1"/>
                  </a:solidFill>
                  <a:prstDash val="solid"/>
                </a:ln>
              </a:rPr>
              <a:t>vorgeschrieben </a:t>
            </a:r>
            <a:r>
              <a:rPr lang="de-DE" sz="2800" dirty="0" smtClean="0">
                <a:ln w="10160">
                  <a:solidFill>
                    <a:schemeClr val="tx1"/>
                  </a:solidFill>
                  <a:prstDash val="solid"/>
                </a:ln>
              </a:rPr>
              <a:t>Regeln abläuft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46262639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93794" y="414676"/>
            <a:ext cx="10052817" cy="769441"/>
          </a:xfrm>
          <a:prstGeom prst="rect">
            <a:avLst/>
          </a:prstGeom>
        </p:spPr>
        <p:txBody>
          <a:bodyPr wrap="none">
            <a:spAutoFit/>
          </a:bodyPr>
          <a:lstStyle/>
          <a:p>
            <a:pPr algn="ctr"/>
            <a:r>
              <a:rPr lang="de-DE" sz="4400" b="1" dirty="0" smtClean="0">
                <a:ln w="9525">
                  <a:solidFill>
                    <a:schemeClr val="bg1"/>
                  </a:solidFill>
                  <a:prstDash val="solid"/>
                </a:ln>
              </a:rPr>
              <a:t>SCHREIBANLASS 94: Künstler / Künstlerin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Verfasse einen Blogbeitrag zu einem Maler / Künstler deiner Wahl.</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2353401"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Name</a:t>
            </a:r>
          </a:p>
          <a:p>
            <a:pPr marL="457200" indent="-457200">
              <a:buFont typeface="Wingdings" panose="05000000000000000000" pitchFamily="2" charset="2"/>
              <a:buChar char="ü"/>
            </a:pPr>
            <a:r>
              <a:rPr lang="de-DE" sz="2800" dirty="0" smtClean="0">
                <a:ln w="10160">
                  <a:solidFill>
                    <a:schemeClr val="tx1"/>
                  </a:solidFill>
                  <a:prstDash val="solid"/>
                </a:ln>
              </a:rPr>
              <a:t>Lebenslauf</a:t>
            </a:r>
          </a:p>
          <a:p>
            <a:pPr marL="457200" indent="-457200">
              <a:buFont typeface="Wingdings" panose="05000000000000000000" pitchFamily="2" charset="2"/>
              <a:buChar char="ü"/>
            </a:pPr>
            <a:r>
              <a:rPr lang="de-DE" sz="2800" dirty="0" smtClean="0">
                <a:ln w="10160">
                  <a:solidFill>
                    <a:schemeClr val="tx1"/>
                  </a:solidFill>
                  <a:prstDash val="solid"/>
                </a:ln>
              </a:rPr>
              <a:t>Werke</a:t>
            </a:r>
          </a:p>
          <a:p>
            <a:pPr marL="457200" indent="-457200">
              <a:buFont typeface="Wingdings" panose="05000000000000000000" pitchFamily="2" charset="2"/>
              <a:buChar char="ü"/>
            </a:pPr>
            <a:r>
              <a:rPr lang="de-DE" sz="2800" dirty="0" smtClean="0">
                <a:ln w="10160">
                  <a:solidFill>
                    <a:schemeClr val="tx1"/>
                  </a:solidFill>
                  <a:prstDash val="solid"/>
                </a:ln>
              </a:rPr>
              <a:t>Stilrichtung</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77885173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50761" y="462483"/>
            <a:ext cx="9740487" cy="769441"/>
          </a:xfrm>
          <a:prstGeom prst="rect">
            <a:avLst/>
          </a:prstGeom>
        </p:spPr>
        <p:txBody>
          <a:bodyPr wrap="none">
            <a:spAutoFit/>
          </a:bodyPr>
          <a:lstStyle/>
          <a:p>
            <a:pPr algn="ctr"/>
            <a:r>
              <a:rPr lang="de-DE" sz="4400" b="1" dirty="0" smtClean="0">
                <a:ln w="9525">
                  <a:solidFill>
                    <a:schemeClr val="bg1"/>
                  </a:solidFill>
                  <a:prstDash val="solid"/>
                </a:ln>
              </a:rPr>
              <a:t>SCHREIBANLASS 95: Reizwortgeschichte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Du sollst aus jeder Spalte einen Begriff </a:t>
            </a:r>
            <a:r>
              <a:rPr lang="de-DE" sz="3200" dirty="0" err="1" smtClean="0">
                <a:latin typeface="Comic Sans MS" panose="030F0702030302020204" pitchFamily="66" charset="0"/>
              </a:rPr>
              <a:t>erwürfeln</a:t>
            </a:r>
            <a:r>
              <a:rPr lang="de-DE" sz="3200" dirty="0" smtClean="0">
                <a:latin typeface="Comic Sans MS" panose="030F0702030302020204" pitchFamily="66" charset="0"/>
              </a:rPr>
              <a:t>. In deinem Blogbeitrag sollten die drei Begriffe vorkommen. </a:t>
            </a:r>
            <a:endParaRPr lang="de-DE" sz="3200" dirty="0">
              <a:latin typeface="Comic Sans MS" panose="030F0702030302020204" pitchFamily="66" charset="0"/>
            </a:endParaRPr>
          </a:p>
        </p:txBody>
      </p:sp>
      <p:sp>
        <p:nvSpPr>
          <p:cNvPr id="10" name="Rechteck 9"/>
          <p:cNvSpPr/>
          <p:nvPr/>
        </p:nvSpPr>
        <p:spPr>
          <a:xfrm>
            <a:off x="622356" y="3169136"/>
            <a:ext cx="6024406" cy="2000548"/>
          </a:xfrm>
          <a:prstGeom prst="rect">
            <a:avLst/>
          </a:prstGeom>
          <a:noFill/>
        </p:spPr>
        <p:txBody>
          <a:bodyPr wrap="none" lIns="91440" tIns="45720" rIns="91440" bIns="45720">
            <a:spAutoFit/>
          </a:bodyPr>
          <a:lstStyle/>
          <a:p>
            <a:pPr marL="342900" indent="-342900">
              <a:buAutoNum type="arabicPeriod"/>
            </a:pPr>
            <a:r>
              <a:rPr lang="de-DE" sz="1600" dirty="0" smtClean="0">
                <a:ln w="10160">
                  <a:solidFill>
                    <a:schemeClr val="tx1"/>
                  </a:solidFill>
                  <a:prstDash val="solid"/>
                </a:ln>
              </a:rPr>
              <a:t>Junge		</a:t>
            </a:r>
            <a:r>
              <a:rPr lang="de-DE" sz="1600" dirty="0" smtClean="0">
                <a:ln w="10160">
                  <a:solidFill>
                    <a:schemeClr val="tx1"/>
                  </a:solidFill>
                  <a:prstDash val="solid"/>
                </a:ln>
              </a:rPr>
              <a:t>	1</a:t>
            </a:r>
            <a:r>
              <a:rPr lang="de-DE" sz="1600" dirty="0" smtClean="0">
                <a:ln w="10160">
                  <a:solidFill>
                    <a:schemeClr val="tx1"/>
                  </a:solidFill>
                  <a:prstDash val="solid"/>
                </a:ln>
              </a:rPr>
              <a:t>. kocht		1. Dusche</a:t>
            </a:r>
          </a:p>
          <a:p>
            <a:pPr marL="342900" indent="-342900">
              <a:buAutoNum type="arabicPeriod"/>
            </a:pPr>
            <a:r>
              <a:rPr lang="de-DE" sz="1600" dirty="0" smtClean="0">
                <a:ln w="10160">
                  <a:solidFill>
                    <a:schemeClr val="tx1"/>
                  </a:solidFill>
                  <a:prstDash val="solid"/>
                </a:ln>
              </a:rPr>
              <a:t>Mädchen		2. weint		2. Sporthalle</a:t>
            </a:r>
          </a:p>
          <a:p>
            <a:pPr marL="342900" indent="-342900">
              <a:buAutoNum type="arabicPeriod"/>
            </a:pPr>
            <a:r>
              <a:rPr lang="de-DE" sz="1600" dirty="0" smtClean="0">
                <a:ln w="10160">
                  <a:solidFill>
                    <a:schemeClr val="tx1"/>
                  </a:solidFill>
                  <a:prstDash val="solid"/>
                </a:ln>
              </a:rPr>
              <a:t>Kleines Kind		3. läuft		3. Schule</a:t>
            </a:r>
          </a:p>
          <a:p>
            <a:pPr marL="342900" indent="-342900">
              <a:buAutoNum type="arabicPeriod"/>
            </a:pPr>
            <a:r>
              <a:rPr lang="de-DE" sz="1600" dirty="0" smtClean="0">
                <a:ln w="10160">
                  <a:solidFill>
                    <a:schemeClr val="tx1"/>
                  </a:solidFill>
                  <a:prstDash val="solid"/>
                </a:ln>
              </a:rPr>
              <a:t>Hausfrau		4. beißt		4. Garten</a:t>
            </a:r>
          </a:p>
          <a:p>
            <a:pPr marL="342900" indent="-342900">
              <a:buAutoNum type="arabicPeriod"/>
            </a:pPr>
            <a:r>
              <a:rPr lang="de-DE" sz="1600" dirty="0" smtClean="0">
                <a:ln w="10160">
                  <a:solidFill>
                    <a:schemeClr val="tx1"/>
                  </a:solidFill>
                  <a:prstDash val="solid"/>
                </a:ln>
              </a:rPr>
              <a:t>Sportler		5. singt		5. Keller</a:t>
            </a:r>
          </a:p>
          <a:p>
            <a:pPr marL="342900" indent="-342900">
              <a:buAutoNum type="arabicPeriod"/>
            </a:pPr>
            <a:r>
              <a:rPr lang="de-DE" sz="1600" dirty="0" smtClean="0">
                <a:ln w="10160">
                  <a:solidFill>
                    <a:schemeClr val="tx1"/>
                  </a:solidFill>
                  <a:prstDash val="solid"/>
                </a:ln>
              </a:rPr>
              <a:t>Eiliger Mann		6. küsst		6. Kirche</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86987048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302639" y="414676"/>
            <a:ext cx="8999963" cy="769441"/>
          </a:xfrm>
          <a:prstGeom prst="rect">
            <a:avLst/>
          </a:prstGeom>
        </p:spPr>
        <p:txBody>
          <a:bodyPr wrap="none">
            <a:spAutoFit/>
          </a:bodyPr>
          <a:lstStyle/>
          <a:p>
            <a:pPr algn="ctr"/>
            <a:r>
              <a:rPr lang="de-DE" sz="4400" b="1" dirty="0" smtClean="0">
                <a:ln w="9525">
                  <a:solidFill>
                    <a:schemeClr val="bg1"/>
                  </a:solidFill>
                  <a:prstDash val="solid"/>
                </a:ln>
              </a:rPr>
              <a:t>SCHREIBANLASS 96: Verschiedenheit  </a:t>
            </a:r>
            <a:endParaRPr lang="de-DE" sz="4400" b="1" cap="none" spc="0" dirty="0">
              <a:ln w="9525">
                <a:solidFill>
                  <a:schemeClr val="bg1"/>
                </a:solidFill>
                <a:prstDash val="solid"/>
              </a:ln>
            </a:endParaRPr>
          </a:p>
        </p:txBody>
      </p:sp>
      <p:sp>
        <p:nvSpPr>
          <p:cNvPr id="8" name="Textfeld 7"/>
          <p:cNvSpPr txBox="1"/>
          <p:nvPr/>
        </p:nvSpPr>
        <p:spPr>
          <a:xfrm>
            <a:off x="622356" y="1351753"/>
            <a:ext cx="7787548" cy="2062103"/>
          </a:xfrm>
          <a:prstGeom prst="rect">
            <a:avLst/>
          </a:prstGeom>
          <a:noFill/>
        </p:spPr>
        <p:txBody>
          <a:bodyPr wrap="square" rtlCol="0">
            <a:spAutoFit/>
          </a:bodyPr>
          <a:lstStyle/>
          <a:p>
            <a:r>
              <a:rPr lang="de-DE" sz="3200" dirty="0" smtClean="0">
                <a:latin typeface="Comic Sans MS" panose="030F0702030302020204" pitchFamily="66" charset="0"/>
              </a:rPr>
              <a:t>Manche Menschen schütteln sich zur Begrüßung die Hände; andere verbeugen sich. Erfinde neue Möglichkeiten, wie du deine Freunde begrüßen könntest.</a:t>
            </a:r>
            <a:endParaRPr lang="de-DE" sz="3200" dirty="0">
              <a:latin typeface="Comic Sans MS" panose="030F0702030302020204" pitchFamily="66" charset="0"/>
            </a:endParaRPr>
          </a:p>
        </p:txBody>
      </p:sp>
      <p:sp>
        <p:nvSpPr>
          <p:cNvPr id="9" name="Rechteck 8"/>
          <p:cNvSpPr/>
          <p:nvPr/>
        </p:nvSpPr>
        <p:spPr>
          <a:xfrm>
            <a:off x="775895" y="3413856"/>
            <a:ext cx="934871"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a:t>
            </a:r>
          </a:p>
        </p:txBody>
      </p:sp>
      <p:sp>
        <p:nvSpPr>
          <p:cNvPr id="10" name="Rechteck 9"/>
          <p:cNvSpPr/>
          <p:nvPr/>
        </p:nvSpPr>
        <p:spPr>
          <a:xfrm>
            <a:off x="665288" y="4149238"/>
            <a:ext cx="5475153" cy="954107"/>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Vermeide Wortwiederholungen!</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5786493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007942" y="414676"/>
            <a:ext cx="6231065" cy="769441"/>
          </a:xfrm>
          <a:prstGeom prst="rect">
            <a:avLst/>
          </a:prstGeom>
        </p:spPr>
        <p:txBody>
          <a:bodyPr wrap="none">
            <a:spAutoFit/>
          </a:bodyPr>
          <a:lstStyle/>
          <a:p>
            <a:pPr algn="ctr"/>
            <a:r>
              <a:rPr lang="de-DE" sz="4400" b="1" dirty="0" smtClean="0">
                <a:ln w="9525">
                  <a:solidFill>
                    <a:schemeClr val="bg1"/>
                  </a:solidFill>
                  <a:prstDash val="solid"/>
                </a:ln>
              </a:rPr>
              <a:t>SCHREIBANLASS 97: Post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Der Briefträger bringt dir ein riesiges Paket. Beschreibe, was in dem Paket enthalten ist.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4051558"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Neugierde wecken</a:t>
            </a:r>
          </a:p>
          <a:p>
            <a:pPr marL="457200" indent="-457200">
              <a:buFont typeface="Wingdings" panose="05000000000000000000" pitchFamily="2" charset="2"/>
              <a:buChar char="ü"/>
            </a:pPr>
            <a:r>
              <a:rPr lang="de-DE" sz="2800" dirty="0" smtClean="0">
                <a:ln w="10160">
                  <a:solidFill>
                    <a:schemeClr val="tx1"/>
                  </a:solidFill>
                  <a:prstDash val="solid"/>
                </a:ln>
              </a:rPr>
              <a:t>Präteritum / Imperfekt</a:t>
            </a:r>
          </a:p>
          <a:p>
            <a:pPr marL="457200" indent="-457200">
              <a:buFont typeface="Wingdings" panose="05000000000000000000" pitchFamily="2" charset="2"/>
              <a:buChar char="ü"/>
            </a:pPr>
            <a:r>
              <a:rPr lang="de-DE" sz="2800" dirty="0" smtClean="0">
                <a:ln w="10160">
                  <a:solidFill>
                    <a:schemeClr val="tx1"/>
                  </a:solidFill>
                  <a:prstDash val="solid"/>
                </a:ln>
              </a:rPr>
              <a:t>Genaue Beschreibung</a:t>
            </a:r>
          </a:p>
          <a:p>
            <a:pPr marL="457200" indent="-457200">
              <a:buFont typeface="Wingdings" panose="05000000000000000000" pitchFamily="2" charset="2"/>
              <a:buChar char="ü"/>
            </a:pPr>
            <a:r>
              <a:rPr lang="de-DE" sz="2800" dirty="0" smtClean="0">
                <a:ln w="10160">
                  <a:solidFill>
                    <a:schemeClr val="tx1"/>
                  </a:solidFill>
                  <a:prstDash val="solid"/>
                </a:ln>
              </a:rPr>
              <a:t>Inhalt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69300150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213671" y="462483"/>
            <a:ext cx="8198463" cy="769441"/>
          </a:xfrm>
          <a:prstGeom prst="rect">
            <a:avLst/>
          </a:prstGeom>
        </p:spPr>
        <p:txBody>
          <a:bodyPr wrap="none">
            <a:spAutoFit/>
          </a:bodyPr>
          <a:lstStyle/>
          <a:p>
            <a:pPr algn="ctr"/>
            <a:r>
              <a:rPr lang="de-DE" sz="4400" b="1" dirty="0" smtClean="0">
                <a:ln w="9525">
                  <a:solidFill>
                    <a:schemeClr val="bg1"/>
                  </a:solidFill>
                  <a:prstDash val="solid"/>
                </a:ln>
              </a:rPr>
              <a:t>SCHREIBANLASS 98: Zeitmaschine </a:t>
            </a:r>
            <a:endParaRPr lang="de-DE" sz="4400" b="1" cap="none" spc="0" dirty="0">
              <a:ln w="9525">
                <a:solidFill>
                  <a:schemeClr val="bg1"/>
                </a:solidFill>
                <a:prstDash val="solid"/>
              </a:ln>
            </a:endParaRPr>
          </a:p>
        </p:txBody>
      </p:sp>
      <p:sp>
        <p:nvSpPr>
          <p:cNvPr id="8" name="Textfeld 7"/>
          <p:cNvSpPr txBox="1"/>
          <p:nvPr/>
        </p:nvSpPr>
        <p:spPr>
          <a:xfrm>
            <a:off x="622356" y="1351753"/>
            <a:ext cx="7787548" cy="1569660"/>
          </a:xfrm>
          <a:prstGeom prst="rect">
            <a:avLst/>
          </a:prstGeom>
          <a:noFill/>
        </p:spPr>
        <p:txBody>
          <a:bodyPr wrap="square" rtlCol="0">
            <a:spAutoFit/>
          </a:bodyPr>
          <a:lstStyle/>
          <a:p>
            <a:r>
              <a:rPr lang="de-DE" sz="3200" dirty="0" smtClean="0">
                <a:latin typeface="Comic Sans MS" panose="030F0702030302020204" pitchFamily="66" charset="0"/>
              </a:rPr>
              <a:t>Mit Hilfe einer Zeitmaschine kannst du in die Vergangenheit reisen. Wohin geht die Reise?</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3819635" cy="2246769"/>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Epoche</a:t>
            </a:r>
          </a:p>
          <a:p>
            <a:pPr marL="457200" indent="-457200">
              <a:buFont typeface="Wingdings" panose="05000000000000000000" pitchFamily="2" charset="2"/>
              <a:buChar char="ü"/>
            </a:pPr>
            <a:r>
              <a:rPr lang="de-DE" sz="2800" dirty="0" smtClean="0">
                <a:ln w="10160">
                  <a:solidFill>
                    <a:schemeClr val="tx1"/>
                  </a:solidFill>
                  <a:prstDash val="solid"/>
                </a:ln>
              </a:rPr>
              <a:t>Warum?</a:t>
            </a:r>
          </a:p>
          <a:p>
            <a:pPr marL="457200" indent="-457200">
              <a:buFont typeface="Wingdings" panose="05000000000000000000" pitchFamily="2" charset="2"/>
              <a:buChar char="ü"/>
            </a:pPr>
            <a:r>
              <a:rPr lang="de-DE" sz="2800" dirty="0" smtClean="0">
                <a:ln w="10160">
                  <a:solidFill>
                    <a:schemeClr val="tx1"/>
                  </a:solidFill>
                  <a:prstDash val="solid"/>
                </a:ln>
              </a:rPr>
              <a:t>Was fasziniert dich?</a:t>
            </a:r>
          </a:p>
          <a:p>
            <a:pPr marL="457200" indent="-457200">
              <a:buFont typeface="Wingdings" panose="05000000000000000000" pitchFamily="2" charset="2"/>
              <a:buChar char="ü"/>
            </a:pPr>
            <a:r>
              <a:rPr lang="de-DE" sz="2800" dirty="0" smtClean="0">
                <a:ln w="10160">
                  <a:solidFill>
                    <a:schemeClr val="tx1"/>
                  </a:solidFill>
                  <a:prstDash val="solid"/>
                </a:ln>
              </a:rPr>
              <a:t>Merkmale dieser Zeit</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65860037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a:blip r:embed="rId2" cstate="print">
            <a:extLst>
              <a:ext uri="{28A0092B-C50C-407E-A947-70E740481C1C}">
                <a14:useLocalDpi xmlns:a14="http://schemas.microsoft.com/office/drawing/2010/main" val="0"/>
              </a:ext>
            </a:extLst>
          </a:blip>
          <a:stretch>
            <a:fillRect/>
          </a:stretch>
        </p:blipFill>
        <p:spPr>
          <a:xfrm>
            <a:off x="9555540" y="4428542"/>
            <a:ext cx="1566005" cy="1708276"/>
          </a:xfrm>
          <a:prstGeom prst="rect">
            <a:avLst/>
          </a:prstGeom>
        </p:spPr>
      </p:pic>
      <p:sp>
        <p:nvSpPr>
          <p:cNvPr id="6" name="Rechteck 5"/>
          <p:cNvSpPr/>
          <p:nvPr/>
        </p:nvSpPr>
        <p:spPr>
          <a:xfrm>
            <a:off x="1171962" y="414676"/>
            <a:ext cx="7728847" cy="769441"/>
          </a:xfrm>
          <a:prstGeom prst="rect">
            <a:avLst/>
          </a:prstGeom>
        </p:spPr>
        <p:txBody>
          <a:bodyPr wrap="none">
            <a:spAutoFit/>
          </a:bodyPr>
          <a:lstStyle/>
          <a:p>
            <a:pPr algn="ctr"/>
            <a:r>
              <a:rPr lang="de-DE" sz="4400" b="1" dirty="0" smtClean="0">
                <a:ln w="9525">
                  <a:solidFill>
                    <a:schemeClr val="bg1"/>
                  </a:solidFill>
                  <a:prstDash val="solid"/>
                </a:ln>
              </a:rPr>
              <a:t>SCHREIBANLASS 99: Ohne Licht  </a:t>
            </a:r>
            <a:endParaRPr lang="de-DE" sz="4400" b="1" cap="none" spc="0" dirty="0">
              <a:ln w="9525">
                <a:solidFill>
                  <a:schemeClr val="bg1"/>
                </a:solidFill>
                <a:prstDash val="solid"/>
              </a:ln>
            </a:endParaRPr>
          </a:p>
        </p:txBody>
      </p:sp>
      <p:sp>
        <p:nvSpPr>
          <p:cNvPr id="8" name="Textfeld 7"/>
          <p:cNvSpPr txBox="1"/>
          <p:nvPr/>
        </p:nvSpPr>
        <p:spPr>
          <a:xfrm>
            <a:off x="622356" y="1351753"/>
            <a:ext cx="7787548" cy="1077218"/>
          </a:xfrm>
          <a:prstGeom prst="rect">
            <a:avLst/>
          </a:prstGeom>
          <a:noFill/>
        </p:spPr>
        <p:txBody>
          <a:bodyPr wrap="square" rtlCol="0">
            <a:spAutoFit/>
          </a:bodyPr>
          <a:lstStyle/>
          <a:p>
            <a:r>
              <a:rPr lang="de-DE" sz="3200" dirty="0" smtClean="0">
                <a:latin typeface="Comic Sans MS" panose="030F0702030302020204" pitchFamily="66" charset="0"/>
              </a:rPr>
              <a:t>Wie wäre ein Leben ohne elektrisches Licht?</a:t>
            </a:r>
            <a:endParaRPr lang="de-DE" sz="3200" dirty="0">
              <a:latin typeface="Comic Sans MS" panose="030F0702030302020204" pitchFamily="66" charset="0"/>
            </a:endParaRPr>
          </a:p>
        </p:txBody>
      </p:sp>
      <p:sp>
        <p:nvSpPr>
          <p:cNvPr id="9" name="Rechteck 8"/>
          <p:cNvSpPr/>
          <p:nvPr/>
        </p:nvSpPr>
        <p:spPr>
          <a:xfrm>
            <a:off x="754279" y="3041242"/>
            <a:ext cx="1075807" cy="523220"/>
          </a:xfrm>
          <a:prstGeom prst="rect">
            <a:avLst/>
          </a:prstGeom>
          <a:noFill/>
        </p:spPr>
        <p:txBody>
          <a:bodyPr wrap="none" lIns="91440" tIns="45720" rIns="91440" bIns="45720">
            <a:spAutoFit/>
          </a:bodyPr>
          <a:lstStyle/>
          <a:p>
            <a:pPr algn="ctr"/>
            <a:r>
              <a:rPr lang="de-DE" sz="2800" b="1" u="sng" cap="none" spc="0" dirty="0" smtClean="0">
                <a:ln w="10160">
                  <a:solidFill>
                    <a:schemeClr val="tx1"/>
                  </a:solidFill>
                  <a:prstDash val="solid"/>
                </a:ln>
              </a:rPr>
              <a:t>Tipps:</a:t>
            </a:r>
          </a:p>
        </p:txBody>
      </p:sp>
      <p:sp>
        <p:nvSpPr>
          <p:cNvPr id="10" name="Rechteck 9"/>
          <p:cNvSpPr/>
          <p:nvPr/>
        </p:nvSpPr>
        <p:spPr>
          <a:xfrm>
            <a:off x="622356" y="3684291"/>
            <a:ext cx="7063857" cy="954107"/>
          </a:xfrm>
          <a:prstGeom prst="rect">
            <a:avLst/>
          </a:prstGeom>
          <a:noFill/>
        </p:spPr>
        <p:txBody>
          <a:bodyPr wrap="none" lIns="91440" tIns="45720" rIns="91440" bIns="45720">
            <a:spAutoFit/>
          </a:bodyPr>
          <a:lstStyle/>
          <a:p>
            <a:pPr marL="457200" indent="-457200">
              <a:buFont typeface="Wingdings" panose="05000000000000000000" pitchFamily="2" charset="2"/>
              <a:buChar char="ü"/>
            </a:pPr>
            <a:r>
              <a:rPr lang="de-DE" sz="2800" dirty="0" smtClean="0">
                <a:ln w="10160">
                  <a:solidFill>
                    <a:schemeClr val="tx1"/>
                  </a:solidFill>
                  <a:prstDash val="solid"/>
                </a:ln>
              </a:rPr>
              <a:t>Konjunktiv: ich ginge, ich würde</a:t>
            </a:r>
            <a:r>
              <a:rPr lang="de-DE" sz="2800" dirty="0" smtClean="0">
                <a:ln w="10160">
                  <a:solidFill>
                    <a:schemeClr val="tx1"/>
                  </a:solidFill>
                  <a:prstDash val="solid"/>
                </a:ln>
              </a:rPr>
              <a:t>, </a:t>
            </a:r>
            <a:r>
              <a:rPr lang="de-DE" sz="2800" dirty="0" smtClean="0">
                <a:ln w="10160">
                  <a:solidFill>
                    <a:schemeClr val="tx1"/>
                  </a:solidFill>
                  <a:prstDash val="solid"/>
                </a:ln>
              </a:rPr>
              <a:t>ich liefe, …</a:t>
            </a:r>
          </a:p>
          <a:p>
            <a:pPr marL="457200" indent="-457200">
              <a:buFont typeface="Wingdings" panose="05000000000000000000" pitchFamily="2" charset="2"/>
              <a:buChar char="ü"/>
            </a:pPr>
            <a:endParaRPr lang="de-DE" sz="2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819632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3702</Words>
  <Application>Microsoft Office PowerPoint</Application>
  <PresentationFormat>Benutzerdefiniert</PresentationFormat>
  <Paragraphs>800</Paragraphs>
  <Slides>100</Slides>
  <Notes>0</Notes>
  <HiddenSlides>0</HiddenSlides>
  <MMClips>0</MMClips>
  <ScaleCrop>false</ScaleCrop>
  <HeadingPairs>
    <vt:vector size="4" baseType="variant">
      <vt:variant>
        <vt:lpstr>Design</vt:lpstr>
      </vt:variant>
      <vt:variant>
        <vt:i4>1</vt:i4>
      </vt:variant>
      <vt:variant>
        <vt:lpstr>Folientitel</vt:lpstr>
      </vt:variant>
      <vt:variant>
        <vt:i4>100</vt:i4>
      </vt:variant>
    </vt:vector>
  </HeadingPairs>
  <TitlesOfParts>
    <vt:vector size="101"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 Cormann</dc:creator>
  <cp:lastModifiedBy>Windows-Benutzer</cp:lastModifiedBy>
  <cp:revision>88</cp:revision>
  <dcterms:created xsi:type="dcterms:W3CDTF">2017-01-19T19:14:20Z</dcterms:created>
  <dcterms:modified xsi:type="dcterms:W3CDTF">2017-10-03T07:46:58Z</dcterms:modified>
</cp:coreProperties>
</file>